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8" r:id="rId10"/>
    <p:sldId id="271" r:id="rId11"/>
    <p:sldId id="272" r:id="rId12"/>
    <p:sldId id="273" r:id="rId13"/>
    <p:sldId id="277" r:id="rId14"/>
    <p:sldId id="274" r:id="rId15"/>
    <p:sldId id="28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FFFA00"/>
    <a:srgbClr val="1515E1"/>
    <a:srgbClr val="FA7D00"/>
    <a:srgbClr val="FF9933"/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472" autoAdjust="0"/>
  </p:normalViewPr>
  <p:slideViewPr>
    <p:cSldViewPr>
      <p:cViewPr varScale="1">
        <p:scale>
          <a:sx n="88" d="100"/>
          <a:sy n="88" d="100"/>
        </p:scale>
        <p:origin x="-102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0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A149D-BE32-42EF-80C5-54DF718EE9E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3583B-8AB1-4373-B48C-74C805FC1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3583B-8AB1-4373-B48C-74C805FC155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B026A-D20C-4E4A-8ECF-8D99CCFCEF3C}" type="datetimeFigureOut">
              <a:rPr lang="ru-RU"/>
              <a:pPr>
                <a:defRPr/>
              </a:pPr>
              <a:t>15.05.2016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F4FB9-F153-4521-A1DA-F90BBFCE40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C7850-F926-4818-A50D-737706C6D08C}" type="datetimeFigureOut">
              <a:rPr lang="ru-RU"/>
              <a:pPr>
                <a:defRPr/>
              </a:pPr>
              <a:t>15.05.2016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08E4B-02C7-4202-A9B0-AF617C094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1247-416D-4959-A1B9-EA2EABBC3CBC}" type="datetimeFigureOut">
              <a:rPr lang="ru-RU"/>
              <a:pPr>
                <a:defRPr/>
              </a:pPr>
              <a:t>15.05.2016</a:t>
            </a:fld>
            <a:endParaRPr lang="ru-RU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8010C-C809-4D60-AC4E-25D5EDDAE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1EED7-BBA4-464F-998D-42C39C435D8C}" type="datetimeFigureOut">
              <a:rPr lang="ru-RU"/>
              <a:pPr>
                <a:defRPr/>
              </a:pPr>
              <a:t>15.05.2016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1486B-59BA-4930-94AD-CBF56934D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1B2AE-DE4E-4481-82F6-6618EFBEB339}" type="datetimeFigureOut">
              <a:rPr lang="ru-RU"/>
              <a:pPr>
                <a:defRPr/>
              </a:pPr>
              <a:t>15.05.2016</a:t>
            </a:fld>
            <a:endParaRPr lang="ru-RU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ABCEC-C18A-4C98-BCD0-01D0C39674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rgbClr val="CCFFFF"/>
            </a:gs>
            <a:gs pos="100000">
              <a:schemeClr val="accent3">
                <a:lumMod val="20000"/>
                <a:lumOff val="8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A3F5C2C-1B44-452B-8B22-12471BCBA1BD}" type="datetimeFigureOut">
              <a:rPr lang="ru-RU"/>
              <a:pPr>
                <a:defRPr/>
              </a:pPr>
              <a:t>15.05.2016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BBB354-ECB7-491D-80A9-7740050ED7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ransition spd="slow">
    <p:newsflash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ownloads\&#1055;&#1086;&#1102;&#1090;%20&#1076;&#1077;&#1090;&#1080;%20-%20&#1055;&#1077;&#1089;&#1085;&#1103;%20&#1087;&#1088;&#1086;%20&#1076;&#1077;&#1090;&#1089;&#1082;&#1080;&#1081;%20&#1089;&#1072;&#1076;.mp3" TargetMode="External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6.jpeg"/><Relationship Id="rId7" Type="http://schemas.openxmlformats.org/officeDocument/2006/relationships/image" Target="../media/image69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4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908720"/>
            <a:ext cx="566184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 smtClean="0">
              <a:ln w="10541" cmpd="sng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latin typeface="Georgia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Georgia" pitchFamily="18" charset="0"/>
                <a:cs typeface="+mn-cs"/>
              </a:rPr>
              <a:t>Презентация старшей группы</a:t>
            </a:r>
            <a:endParaRPr lang="ru-RU" sz="4400" b="1" dirty="0">
              <a:ln w="10541" cmpd="sng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Georgia" pitchFamily="18" charset="0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47813" y="3429000"/>
            <a:ext cx="4752975" cy="23034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algn="ct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0" b="1" dirty="0">
              <a:solidFill>
                <a:schemeClr val="accent5">
                  <a:lumMod val="50000"/>
                </a:schemeClr>
              </a:solidFill>
              <a:latin typeface="+mn-lt"/>
              <a:cs typeface="+mn-cs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3071810"/>
            <a:ext cx="76438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0070C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Georgia" pitchFamily="18" charset="0"/>
              </a:rPr>
              <a:t>компенсирующей направленности</a:t>
            </a:r>
          </a:p>
          <a:p>
            <a:pPr algn="just"/>
            <a:endParaRPr lang="ru-RU" sz="2800" b="1" i="1" dirty="0" smtClean="0">
              <a:solidFill>
                <a:srgbClr val="0070C0"/>
              </a:solidFill>
              <a:latin typeface="Georgia" pitchFamily="18" charset="0"/>
            </a:endParaRPr>
          </a:p>
          <a:p>
            <a:pPr algn="just"/>
            <a:endParaRPr lang="ru-RU" sz="2800" b="1" i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786190"/>
            <a:ext cx="650085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i="1" cap="none" spc="0" dirty="0" smtClean="0">
                <a:ln w="1905"/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«Затейники»</a:t>
            </a:r>
            <a:endParaRPr lang="ru-RU" sz="6600" b="1" cap="none" spc="0" dirty="0">
              <a:ln w="1905"/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Поют дети - Песня про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857620" y="3500438"/>
            <a:ext cx="428628" cy="428628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 showWhenStopped="0">
                <p:cTn id="24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rgbClr val="CCFFFF"/>
            </a:gs>
            <a:gs pos="100000">
              <a:schemeClr val="accent3">
                <a:lumMod val="20000"/>
                <a:lumOff val="8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Georgia" pitchFamily="18" charset="0"/>
              </a:rPr>
              <a:t>«Музыкально – театральный» центр</a:t>
            </a:r>
            <a:endParaRPr lang="ru-RU" sz="36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357850"/>
          </a:xfrm>
        </p:spPr>
        <p:txBody>
          <a:bodyPr/>
          <a:lstStyle/>
          <a:p>
            <a:pPr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</a:t>
            </a:r>
            <a:r>
              <a:rPr lang="ru-RU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 нас здесь много инструментов:</a:t>
            </a:r>
          </a:p>
          <a:p>
            <a:pPr>
              <a:buNone/>
            </a:pPr>
            <a:r>
              <a:rPr lang="ru-RU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Свирель, гитара, ксилофон, </a:t>
            </a:r>
          </a:p>
          <a:p>
            <a:pPr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</a:t>
            </a:r>
            <a:r>
              <a:rPr lang="ru-RU" sz="1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Труба, гармошка, бубны, флейты</a:t>
            </a:r>
          </a:p>
          <a:p>
            <a:pPr>
              <a:buNone/>
            </a:pPr>
            <a:r>
              <a:rPr lang="ru-RU" sz="1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И даже есть аккордеон!</a:t>
            </a:r>
            <a:r>
              <a:rPr lang="ru-RU" sz="1800" b="1" i="1" dirty="0" smtClean="0">
                <a:solidFill>
                  <a:srgbClr val="00B0F0"/>
                </a:solidFill>
                <a:latin typeface="Georgia" pitchFamily="18" charset="0"/>
              </a:rPr>
              <a:t/>
            </a:r>
            <a:br>
              <a:rPr lang="ru-RU" sz="1800" b="1" i="1" dirty="0" smtClean="0">
                <a:solidFill>
                  <a:srgbClr val="00B0F0"/>
                </a:solidFill>
                <a:latin typeface="Georgia" pitchFamily="18" charset="0"/>
              </a:rPr>
            </a:br>
            <a:endParaRPr lang="ru-RU" sz="1800" b="1" i="1" dirty="0" smtClean="0">
              <a:solidFill>
                <a:srgbClr val="00B0F0"/>
              </a:solidFill>
              <a:latin typeface="Georgia" pitchFamily="18" charset="0"/>
            </a:endParaRPr>
          </a:p>
          <a:p>
            <a:pPr>
              <a:buNone/>
            </a:pPr>
            <a:endParaRPr lang="ru-RU" sz="1800" b="1" i="1" dirty="0" smtClean="0">
              <a:latin typeface="Georgia" pitchFamily="18" charset="0"/>
            </a:endParaRPr>
          </a:p>
          <a:p>
            <a:pPr>
              <a:buNone/>
            </a:pPr>
            <a:endParaRPr lang="ru-RU" sz="1800" b="1" i="1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sz="1800" b="1" i="1" dirty="0" smtClean="0">
                <a:latin typeface="Georgia" pitchFamily="18" charset="0"/>
              </a:rPr>
              <a:t>                                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Вниманье, занавес, звонок</a:t>
            </a:r>
          </a:p>
          <a:p>
            <a:pPr algn="ctr"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                                  Я – театральный уголок.</a:t>
            </a:r>
          </a:p>
          <a:p>
            <a:pPr algn="ctr"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                                               В театр можно поиграть,</a:t>
            </a:r>
          </a:p>
          <a:p>
            <a:pPr algn="ctr"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                                                                         Всего лишь куклы в руки взять.</a:t>
            </a:r>
          </a:p>
          <a:p>
            <a:pPr algn="ctr"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                                                                                Игра тех кукол так занятна,</a:t>
            </a:r>
          </a:p>
          <a:p>
            <a:pPr algn="ctr"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                                                                                        Про что Шекспир писал,</a:t>
            </a:r>
          </a:p>
          <a:p>
            <a:pPr algn="ctr"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                                                                                      Теперь понятно!</a:t>
            </a:r>
          </a:p>
          <a:p>
            <a:pPr algn="ctr">
              <a:buNone/>
            </a:pPr>
            <a:endParaRPr lang="ru-RU" sz="1800" b="1" i="1" dirty="0">
              <a:latin typeface="Georgia" pitchFamily="18" charset="0"/>
            </a:endParaRPr>
          </a:p>
        </p:txBody>
      </p:sp>
      <p:pic>
        <p:nvPicPr>
          <p:cNvPr id="5" name="Рисунок 4" descr="DSCN2244.JPG"/>
          <p:cNvPicPr>
            <a:picLocks noChangeAspect="1"/>
          </p:cNvPicPr>
          <p:nvPr/>
        </p:nvPicPr>
        <p:blipFill>
          <a:blip r:embed="rId2" cstate="print"/>
          <a:srcRect l="16667" r="9523" b="4761"/>
          <a:stretch>
            <a:fillRect/>
          </a:stretch>
        </p:blipFill>
        <p:spPr>
          <a:xfrm>
            <a:off x="5643570" y="1000108"/>
            <a:ext cx="2643206" cy="255794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SCN2241.JPG"/>
          <p:cNvPicPr>
            <a:picLocks noChangeAspect="1"/>
          </p:cNvPicPr>
          <p:nvPr/>
        </p:nvPicPr>
        <p:blipFill>
          <a:blip r:embed="rId3" cstate="print"/>
          <a:srcRect l="22321" t="14285" r="13392" b="14285"/>
          <a:stretch>
            <a:fillRect/>
          </a:stretch>
        </p:blipFill>
        <p:spPr>
          <a:xfrm rot="378997">
            <a:off x="110090" y="2778153"/>
            <a:ext cx="2571768" cy="2143140"/>
          </a:xfrm>
          <a:prstGeom prst="rect">
            <a:avLst/>
          </a:prstGeom>
          <a:ln w="38100" cmpd="dbl">
            <a:solidFill>
              <a:srgbClr val="FF0000"/>
            </a:solidFill>
            <a:prstDash val="sysDot"/>
          </a:ln>
        </p:spPr>
      </p:pic>
      <p:pic>
        <p:nvPicPr>
          <p:cNvPr id="7" name="Рисунок 6" descr="DSCN2238.JPG"/>
          <p:cNvPicPr>
            <a:picLocks noChangeAspect="1"/>
          </p:cNvPicPr>
          <p:nvPr/>
        </p:nvPicPr>
        <p:blipFill>
          <a:blip r:embed="rId4" cstate="print"/>
          <a:srcRect l="9559"/>
          <a:stretch>
            <a:fillRect/>
          </a:stretch>
        </p:blipFill>
        <p:spPr>
          <a:xfrm rot="812260">
            <a:off x="2280533" y="4510416"/>
            <a:ext cx="2511345" cy="2082581"/>
          </a:xfrm>
          <a:prstGeom prst="rect">
            <a:avLst/>
          </a:prstGeom>
          <a:ln w="38100">
            <a:solidFill>
              <a:srgbClr val="7030A0"/>
            </a:solidFill>
            <a:prstDash val="sysDot"/>
          </a:ln>
        </p:spPr>
      </p:pic>
      <p:pic>
        <p:nvPicPr>
          <p:cNvPr id="8" name="Рисунок 7" descr="romash8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15082"/>
            <a:ext cx="9144000" cy="785794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/>
          <a:lstStyle/>
          <a:p>
            <a:r>
              <a:rPr lang="ru-RU" sz="3400" b="1" i="1" dirty="0" smtClean="0">
                <a:solidFill>
                  <a:srgbClr val="C00000"/>
                </a:solidFill>
                <a:latin typeface="Georgia" pitchFamily="18" charset="0"/>
              </a:rPr>
              <a:t>Образовательная деятельность</a:t>
            </a:r>
            <a:endParaRPr lang="ru-RU" sz="34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4" name="Содержимое 3" descr="IMG_20151218_0933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28992" y="1643050"/>
            <a:ext cx="3021463" cy="1699573"/>
          </a:xfrm>
          <a:ln w="57150" cmpd="tri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5" name="Рисунок 4" descr="IMG_20151224_0949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40118">
            <a:off x="239631" y="1545263"/>
            <a:ext cx="2928958" cy="1647539"/>
          </a:xfrm>
          <a:prstGeom prst="rect">
            <a:avLst/>
          </a:prstGeom>
          <a:ln w="57150" cmpd="tri">
            <a:solidFill>
              <a:schemeClr val="accent2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0" y="3500438"/>
            <a:ext cx="51435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Мы ходили к логопеду, на веселую беседу.</a:t>
            </a:r>
            <a:b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Как рычит наш язычок? Что такое кабачок?</a:t>
            </a:r>
            <a:b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Что с начала, что потом…Скажет логопед о том.</a:t>
            </a:r>
            <a:b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Люди стали понимать, что хотим мы им сказать</a:t>
            </a:r>
            <a:endParaRPr lang="ru-RU" sz="20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714356"/>
            <a:ext cx="900115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800" dirty="0" smtClean="0">
              <a:solidFill>
                <a:srgbClr val="666666"/>
              </a:solidFill>
              <a:latin typeface="Verdana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A7D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Мы на занятиях  лепили, рисовали,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Говорили</a:t>
            </a:r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,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писали, и считали,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Много нового узнали!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9" name="Рисунок 8" descr="DSCN2351.JPG"/>
          <p:cNvPicPr>
            <a:picLocks noChangeAspect="1"/>
          </p:cNvPicPr>
          <p:nvPr/>
        </p:nvPicPr>
        <p:blipFill>
          <a:blip r:embed="rId4" cstate="print"/>
          <a:srcRect l="12186" t="34409" r="15053"/>
          <a:stretch>
            <a:fillRect/>
          </a:stretch>
        </p:blipFill>
        <p:spPr>
          <a:xfrm>
            <a:off x="5214942" y="3739891"/>
            <a:ext cx="3786214" cy="2559860"/>
          </a:xfrm>
          <a:prstGeom prst="rect">
            <a:avLst/>
          </a:prstGeom>
          <a:ln w="57150" cmpd="tri">
            <a:solidFill>
              <a:srgbClr val="1515E1"/>
            </a:solidFill>
          </a:ln>
        </p:spPr>
      </p:pic>
      <p:pic>
        <p:nvPicPr>
          <p:cNvPr id="11" name="Picture 6" descr="0_a1a93_57fe433b_orig"/>
          <p:cNvPicPr>
            <a:picLocks noChangeAspect="1" noChangeArrowheads="1"/>
          </p:cNvPicPr>
          <p:nvPr/>
        </p:nvPicPr>
        <p:blipFill>
          <a:blip r:embed="rId5"/>
          <a:srcRect l="20882" r="16468" b="28909"/>
          <a:stretch>
            <a:fillRect/>
          </a:stretch>
        </p:blipFill>
        <p:spPr bwMode="auto">
          <a:xfrm>
            <a:off x="0" y="4500570"/>
            <a:ext cx="161559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0_1203f7_783b2182_ori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027610"/>
            <a:ext cx="9144000" cy="830390"/>
          </a:xfrm>
          <a:prstGeom prst="rect">
            <a:avLst/>
          </a:prstGeom>
        </p:spPr>
      </p:pic>
      <p:pic>
        <p:nvPicPr>
          <p:cNvPr id="13" name="Рисунок 12" descr="su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768" y="2191625"/>
            <a:ext cx="1584580" cy="1457430"/>
          </a:xfrm>
          <a:prstGeom prst="rect">
            <a:avLst/>
          </a:prstGeom>
        </p:spPr>
      </p:pic>
    </p:spTree>
  </p:cSld>
  <p:clrMapOvr>
    <a:masterClrMapping/>
  </p:clrMapOvr>
  <p:transition spd="slow" advClick="0" advTm="9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ru-RU" sz="3500" b="1" i="1" dirty="0" smtClean="0">
                <a:solidFill>
                  <a:srgbClr val="C00000"/>
                </a:solidFill>
                <a:latin typeface="Georgia" pitchFamily="18" charset="0"/>
              </a:rPr>
              <a:t>Развлекательные мероприятия</a:t>
            </a:r>
            <a:endParaRPr lang="ru-RU" sz="35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1"/>
            <a:ext cx="8229600" cy="2071701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Любим музыку и сказки,</a:t>
            </a:r>
            <a:b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Наши песенки и пляски,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Любим игры в день рожденья,</a:t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Любим праздник и веселье! 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DSC044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928670"/>
            <a:ext cx="2571768" cy="192882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DSC05457.JPG"/>
          <p:cNvPicPr>
            <a:picLocks noChangeAspect="1"/>
          </p:cNvPicPr>
          <p:nvPr/>
        </p:nvPicPr>
        <p:blipFill>
          <a:blip r:embed="rId3" cstate="print"/>
          <a:srcRect t="18182"/>
          <a:stretch>
            <a:fillRect/>
          </a:stretch>
        </p:blipFill>
        <p:spPr>
          <a:xfrm>
            <a:off x="6858016" y="1071546"/>
            <a:ext cx="2161005" cy="2357454"/>
          </a:xfrm>
          <a:prstGeom prst="round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DSC06739.JPG"/>
          <p:cNvPicPr>
            <a:picLocks noChangeAspect="1"/>
          </p:cNvPicPr>
          <p:nvPr/>
        </p:nvPicPr>
        <p:blipFill>
          <a:blip r:embed="rId4" cstate="print"/>
          <a:srcRect l="7500" r="4999" b="13333"/>
          <a:stretch>
            <a:fillRect/>
          </a:stretch>
        </p:blipFill>
        <p:spPr>
          <a:xfrm>
            <a:off x="285720" y="3143248"/>
            <a:ext cx="2500330" cy="1857388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9" name="Рисунок 8" descr="IMG_0654.JPG"/>
          <p:cNvPicPr>
            <a:picLocks noChangeAspect="1"/>
          </p:cNvPicPr>
          <p:nvPr/>
        </p:nvPicPr>
        <p:blipFill>
          <a:blip r:embed="rId5" cstate="print"/>
          <a:srcRect l="18750" t="11111" r="4165" b="16666"/>
          <a:stretch>
            <a:fillRect/>
          </a:stretch>
        </p:blipFill>
        <p:spPr>
          <a:xfrm>
            <a:off x="2500298" y="4071942"/>
            <a:ext cx="3049853" cy="214314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DSC05988.JPG"/>
          <p:cNvPicPr>
            <a:picLocks noChangeAspect="1"/>
          </p:cNvPicPr>
          <p:nvPr/>
        </p:nvPicPr>
        <p:blipFill>
          <a:blip r:embed="rId6" cstate="print"/>
          <a:srcRect l="10135" t="8108" r="14864" b="8107"/>
          <a:stretch>
            <a:fillRect/>
          </a:stretch>
        </p:blipFill>
        <p:spPr>
          <a:xfrm>
            <a:off x="5929322" y="3643314"/>
            <a:ext cx="2928958" cy="2453992"/>
          </a:xfrm>
          <a:prstGeom prst="rect">
            <a:avLst/>
          </a:prstGeom>
          <a:effectLst>
            <a:glow rad="139700">
              <a:srgbClr val="0070C0">
                <a:alpha val="40000"/>
              </a:srgbClr>
            </a:glow>
          </a:effectLst>
        </p:spPr>
      </p:pic>
      <p:pic>
        <p:nvPicPr>
          <p:cNvPr id="11" name="Рисунок 10" descr="romash8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6000736"/>
            <a:ext cx="9144000" cy="857264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Кружок «Нотка»</a:t>
            </a:r>
            <a:b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1800" b="1" u="sng" dirty="0" smtClean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Музыкальный руководитель: Киселева Марианна Алексеевна</a:t>
            </a:r>
            <a:endParaRPr lang="ru-RU" sz="1800" b="1" u="sng" dirty="0">
              <a:solidFill>
                <a:schemeClr val="bg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868333"/>
          </a:xfrm>
        </p:spPr>
        <p:txBody>
          <a:bodyPr numCol="1"/>
          <a:lstStyle/>
          <a:p>
            <a:pPr indent="0" algn="ctr">
              <a:buNone/>
            </a:pPr>
            <a:r>
              <a:rPr lang="ru-RU" sz="1800" b="1" i="1" dirty="0" smtClean="0">
                <a:solidFill>
                  <a:srgbClr val="002060"/>
                </a:solidFill>
                <a:latin typeface="Georgia" pitchFamily="18" charset="0"/>
              </a:rPr>
              <a:t>Музыкальный наш кружок любят малыши.</a:t>
            </a:r>
            <a:br>
              <a:rPr lang="ru-RU" sz="1800" b="1" i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Georgia" pitchFamily="18" charset="0"/>
              </a:rPr>
              <a:t>Здесь танцуют и поют дети от души.</a:t>
            </a:r>
            <a:br>
              <a:rPr lang="ru-RU" sz="1800" b="1" i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Georgia" pitchFamily="18" charset="0"/>
              </a:rPr>
              <a:t>Композиторов различных изучают тут.</a:t>
            </a:r>
            <a:br>
              <a:rPr lang="ru-RU" sz="1800" b="1" i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Georgia" pitchFamily="18" charset="0"/>
              </a:rPr>
              <a:t>Вместе с песней, вместе с пляской,                                                   вместе с музыкой растут.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DSCN2339.JPG"/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rcRect l="9302" t="11627" r="10464"/>
          <a:stretch>
            <a:fillRect/>
          </a:stretch>
        </p:blipFill>
        <p:spPr>
          <a:xfrm rot="531473">
            <a:off x="4849479" y="3043670"/>
            <a:ext cx="3574679" cy="2952996"/>
          </a:xfrm>
          <a:prstGeom prst="rect">
            <a:avLst/>
          </a:prstGeom>
          <a:effectLst>
            <a:glow rad="228600">
              <a:srgbClr val="1515E1">
                <a:alpha val="40000"/>
              </a:srgbClr>
            </a:glow>
          </a:effectLst>
        </p:spPr>
      </p:pic>
      <p:pic>
        <p:nvPicPr>
          <p:cNvPr id="5" name="Рисунок 4" descr="DSCN2338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rcRect l="5085" t="7345" r="6780"/>
          <a:stretch>
            <a:fillRect/>
          </a:stretch>
        </p:blipFill>
        <p:spPr>
          <a:xfrm rot="21066794">
            <a:off x="346781" y="3055411"/>
            <a:ext cx="3714776" cy="2928934"/>
          </a:xfrm>
          <a:prstGeom prst="rect">
            <a:avLst/>
          </a:prstGeom>
          <a:effectLst>
            <a:glow rad="228600">
              <a:srgbClr val="00B0F0">
                <a:alpha val="40000"/>
              </a:srgbClr>
            </a:glow>
          </a:effectLst>
        </p:spPr>
      </p:pic>
      <p:pic>
        <p:nvPicPr>
          <p:cNvPr id="7" name="Рисунок 6" descr="romash8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000768"/>
            <a:ext cx="9144000" cy="1000140"/>
          </a:xfrm>
          <a:prstGeom prst="rect">
            <a:avLst/>
          </a:prstGeom>
        </p:spPr>
      </p:pic>
      <p:pic>
        <p:nvPicPr>
          <p:cNvPr id="8" name="Picture 22" descr="ec75d3390f5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142984"/>
            <a:ext cx="1714512" cy="2034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0_89604_568ac41e_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9520" y="1285860"/>
            <a:ext cx="1383904" cy="145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8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rgbClr val="CCFFFF"/>
            </a:gs>
            <a:gs pos="100000">
              <a:schemeClr val="accent3">
                <a:lumMod val="20000"/>
                <a:lumOff val="80000"/>
              </a:scheme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71546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Прогулка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4" name="Содержимое 3" descr="DSCN22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925871">
            <a:off x="261855" y="3630984"/>
            <a:ext cx="3202898" cy="2402173"/>
          </a:xfrm>
          <a:prstGeom prst="cloud">
            <a:avLst/>
          </a:prstGeom>
          <a:effectLst>
            <a:glow rad="101600">
              <a:srgbClr val="00B0F0">
                <a:alpha val="60000"/>
              </a:srgbClr>
            </a:glow>
          </a:effectLst>
        </p:spPr>
      </p:pic>
      <p:pic>
        <p:nvPicPr>
          <p:cNvPr id="6" name="Рисунок 5" descr="DSCN2281.JPG"/>
          <p:cNvPicPr>
            <a:picLocks noChangeAspect="1"/>
          </p:cNvPicPr>
          <p:nvPr/>
        </p:nvPicPr>
        <p:blipFill>
          <a:blip r:embed="rId3" cstate="print"/>
          <a:srcRect l="5042"/>
          <a:stretch>
            <a:fillRect/>
          </a:stretch>
        </p:blipFill>
        <p:spPr>
          <a:xfrm rot="414341">
            <a:off x="3414013" y="2595838"/>
            <a:ext cx="2916373" cy="2303421"/>
          </a:xfrm>
          <a:prstGeom prst="cloud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DSCN22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20993">
            <a:off x="5594381" y="3993231"/>
            <a:ext cx="3450400" cy="2587800"/>
          </a:xfrm>
          <a:prstGeom prst="cloud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DSCN22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852954">
            <a:off x="5958661" y="447063"/>
            <a:ext cx="3004981" cy="2253735"/>
          </a:xfrm>
          <a:prstGeom prst="cloud">
            <a:avLst/>
          </a:prstGeom>
          <a:ln>
            <a:solidFill>
              <a:srgbClr val="1515E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 rot="20898492">
            <a:off x="129583" y="1309526"/>
            <a:ext cx="464347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  <a:t>На нашем участке все  так интересно,</a:t>
            </a:r>
            <a:b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</a:br>
            <a: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  <a:t>Наверное, это уже всем известно!</a:t>
            </a:r>
            <a: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  <a:t/>
            </a:r>
            <a:b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</a:br>
            <a: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rgbClr val="0070C0"/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  <a:t>В песочнице мы лопаткой копаем,</a:t>
            </a:r>
            <a:b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rgbClr val="0070C0"/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</a:br>
            <a: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rgbClr val="0070C0"/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  <a:t>Еще  за природою все наблюдаем,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  <a:t>А прыгать, и бегать, скакать целый день</a:t>
            </a:r>
            <a:b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</a:br>
            <a: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Aparajita" pitchFamily="34" charset="0"/>
              </a:rPr>
              <a:t>Нашим  ребятам, уж точно не лень</a:t>
            </a:r>
            <a:r>
              <a:rPr kumimoji="0" lang="ru-RU" b="1" u="sng" strike="noStrike" cap="none" spc="-15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Georgia" pitchFamily="18" charset="0"/>
                <a:ea typeface="Times New Roman" pitchFamily="18" charset="0"/>
                <a:cs typeface="Browallia New" pitchFamily="34" charset="-34"/>
              </a:rPr>
              <a:t>!</a:t>
            </a:r>
            <a:endParaRPr kumimoji="0" lang="ru-RU" b="1" u="sng" strike="noStrike" cap="none" spc="-150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latin typeface="Georgia" pitchFamily="18" charset="0"/>
              <a:cs typeface="Browallia New" pitchFamily="34" charset="-34"/>
            </a:endParaRPr>
          </a:p>
        </p:txBody>
      </p:sp>
      <p:pic>
        <p:nvPicPr>
          <p:cNvPr id="12" name="Рисунок 11" descr="romash8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000768"/>
            <a:ext cx="9144000" cy="1000108"/>
          </a:xfrm>
          <a:prstGeom prst="rect">
            <a:avLst/>
          </a:prstGeom>
        </p:spPr>
      </p:pic>
      <p:pic>
        <p:nvPicPr>
          <p:cNvPr id="13" name="Рисунок 12" descr="su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928794" cy="1774023"/>
          </a:xfrm>
          <a:prstGeom prst="rect">
            <a:avLst/>
          </a:prstGeom>
        </p:spPr>
      </p:pic>
      <p:pic>
        <p:nvPicPr>
          <p:cNvPr id="14" name="Picture 8" descr="0_89604_568ac41e_M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72330" y="2500306"/>
            <a:ext cx="1363667" cy="142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8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N23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4000504"/>
            <a:ext cx="3500430" cy="2625323"/>
          </a:xfrm>
          <a:prstGeom prst="rect">
            <a:avLst/>
          </a:prstGeom>
          <a:ln w="57150">
            <a:solidFill>
              <a:srgbClr val="00B0F0"/>
            </a:solidFill>
            <a:prstDash val="sysDot"/>
          </a:ln>
        </p:spPr>
      </p:pic>
      <p:sp>
        <p:nvSpPr>
          <p:cNvPr id="5" name="Прямоугольник 4"/>
          <p:cNvSpPr/>
          <p:nvPr/>
        </p:nvSpPr>
        <p:spPr>
          <a:xfrm>
            <a:off x="4429124" y="142852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Дети - радость государства,</a:t>
            </a:r>
            <a:b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Настоящее богатство.</a:t>
            </a:r>
            <a:b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Их воспитывать должны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chemeClr val="accent4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надежду для страны.</a:t>
            </a:r>
            <a:br>
              <a:rPr lang="ru-RU" b="1" i="1" dirty="0" smtClean="0">
                <a:solidFill>
                  <a:schemeClr val="accent4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Есть дошкольное хозяйство,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Детский сад - ребячье счастье.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Там проходит ребятня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Все уроки бытия.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7" name="Рисунок 6" descr="DSCN23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348288" y="633984"/>
            <a:ext cx="3929058" cy="2946794"/>
          </a:xfrm>
          <a:prstGeom prst="rect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  <a:prstDash val="sysDot"/>
          </a:ln>
        </p:spPr>
      </p:pic>
      <p:pic>
        <p:nvPicPr>
          <p:cNvPr id="8" name="Рисунок 7" descr="DSCN2284.JPG"/>
          <p:cNvPicPr>
            <a:picLocks noChangeAspect="1"/>
          </p:cNvPicPr>
          <p:nvPr/>
        </p:nvPicPr>
        <p:blipFill>
          <a:blip r:embed="rId4" cstate="print"/>
          <a:srcRect l="6780" r="28814" b="38417"/>
          <a:stretch>
            <a:fillRect/>
          </a:stretch>
        </p:blipFill>
        <p:spPr>
          <a:xfrm>
            <a:off x="2500298" y="2285992"/>
            <a:ext cx="3714776" cy="2663919"/>
          </a:xfrm>
          <a:prstGeom prst="rect">
            <a:avLst/>
          </a:prstGeom>
          <a:ln w="57150">
            <a:solidFill>
              <a:srgbClr val="FFFA00"/>
            </a:solidFill>
            <a:prstDash val="sysDot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1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 rot="479797">
            <a:off x="4968185" y="1207489"/>
            <a:ext cx="3420448" cy="348512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1800" b="1" i="1" dirty="0" smtClean="0">
                <a:solidFill>
                  <a:schemeClr val="bg1">
                    <a:lumMod val="25000"/>
                  </a:schemeClr>
                </a:solidFill>
                <a:latin typeface="Georgia" pitchFamily="18" charset="0"/>
              </a:rPr>
              <a:t>В нашем садике, друзья,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bg1">
                    <a:lumMod val="25000"/>
                  </a:schemeClr>
                </a:solidFill>
                <a:latin typeface="Georgia" pitchFamily="18" charset="0"/>
              </a:rPr>
              <a:t>Просто замечательно! 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bg1">
                    <a:lumMod val="50000"/>
                  </a:schemeClr>
                </a:solidFill>
                <a:latin typeface="Georgia" pitchFamily="18" charset="0"/>
              </a:rPr>
              <a:t>Группа - дружная семья 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bg1">
                    <a:lumMod val="50000"/>
                  </a:schemeClr>
                </a:solidFill>
                <a:latin typeface="Georgia" pitchFamily="18" charset="0"/>
              </a:rPr>
              <a:t>Мы и воспитатели.</a:t>
            </a:r>
            <a:r>
              <a:rPr lang="ru-RU" sz="1800" b="1" i="1" dirty="0" smtClean="0">
                <a:solidFill>
                  <a:schemeClr val="bg1">
                    <a:lumMod val="25000"/>
                  </a:schemeClr>
                </a:solidFill>
                <a:latin typeface="Georgia" pitchFamily="18" charset="0"/>
              </a:rPr>
              <a:t> </a:t>
            </a:r>
          </a:p>
          <a:p>
            <a:pPr>
              <a:buNone/>
            </a:pPr>
            <a:r>
              <a:rPr lang="ru-RU" sz="1800" b="1" i="1" dirty="0" smtClean="0">
                <a:solidFill>
                  <a:srgbClr val="0070C0"/>
                </a:solidFill>
                <a:latin typeface="Georgia" pitchFamily="18" charset="0"/>
              </a:rPr>
              <a:t>Вместе песенки поём. </a:t>
            </a:r>
          </a:p>
          <a:p>
            <a:pPr>
              <a:buNone/>
            </a:pPr>
            <a:r>
              <a:rPr lang="ru-RU" sz="1800" b="1" i="1" dirty="0" smtClean="0">
                <a:solidFill>
                  <a:srgbClr val="0070C0"/>
                </a:solidFill>
                <a:latin typeface="Georgia" pitchFamily="18" charset="0"/>
              </a:rPr>
              <a:t>Веселимся, празднуем, </a:t>
            </a:r>
          </a:p>
          <a:p>
            <a:pPr>
              <a:buNone/>
            </a:pPr>
            <a:r>
              <a:rPr lang="ru-RU" sz="1800" b="1" i="1" dirty="0" smtClean="0">
                <a:solidFill>
                  <a:srgbClr val="7030A0"/>
                </a:solidFill>
                <a:latin typeface="Georgia" pitchFamily="18" charset="0"/>
              </a:rPr>
              <a:t>В общем, здорово живём </a:t>
            </a:r>
          </a:p>
          <a:p>
            <a:pPr>
              <a:buNone/>
            </a:pPr>
            <a:r>
              <a:rPr lang="ru-RU" sz="1800" b="1" i="1" dirty="0" smtClean="0">
                <a:solidFill>
                  <a:srgbClr val="7030A0"/>
                </a:solidFill>
                <a:latin typeface="Georgia" pitchFamily="18" charset="0"/>
              </a:rPr>
              <a:t>И смеёмся радостно!</a:t>
            </a:r>
            <a:r>
              <a:rPr lang="ru-RU" sz="1800" b="1" i="1" dirty="0" smtClean="0">
                <a:solidFill>
                  <a:schemeClr val="bg1">
                    <a:lumMod val="25000"/>
                  </a:schemeClr>
                </a:solidFill>
                <a:latin typeface="Georgia" pitchFamily="18" charset="0"/>
              </a:rPr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i="1" dirty="0" smtClean="0">
              <a:solidFill>
                <a:schemeClr val="bg1">
                  <a:lumMod val="25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Рисунок 3" descr="DSCN2224.JPG"/>
          <p:cNvPicPr>
            <a:picLocks noChangeAspect="1"/>
          </p:cNvPicPr>
          <p:nvPr/>
        </p:nvPicPr>
        <p:blipFill>
          <a:blip r:embed="rId2" cstate="print"/>
          <a:srcRect t="12139"/>
          <a:stretch>
            <a:fillRect/>
          </a:stretch>
        </p:blipFill>
        <p:spPr>
          <a:xfrm rot="21109615">
            <a:off x="323939" y="2008217"/>
            <a:ext cx="4336412" cy="2857520"/>
          </a:xfrm>
          <a:prstGeom prst="rect">
            <a:avLst/>
          </a:prstGeom>
          <a:ln w="38100">
            <a:solidFill>
              <a:srgbClr val="0070C0"/>
            </a:solidFill>
            <a:prstDash val="sysDot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блако 4"/>
          <p:cNvSpPr/>
          <p:nvPr/>
        </p:nvSpPr>
        <p:spPr>
          <a:xfrm>
            <a:off x="2071670" y="214290"/>
            <a:ext cx="5643602" cy="142876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1515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42852"/>
            <a:ext cx="8472518" cy="1428760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Наша группа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8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288" y="692150"/>
            <a:ext cx="8424862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9144000" cy="703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Кто научит дружбе крепкой,</a:t>
            </a:r>
            <a:b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Разделить игру с соседкой,</a:t>
            </a:r>
            <a:b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 кем лепить грибы и солнце,</a:t>
            </a:r>
            <a:b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Рисовать цветы в оконце?</a:t>
            </a:r>
            <a:b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Кто утешит, пожалеет,</a:t>
            </a:r>
            <a:b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Кто научит стать добрее?</a:t>
            </a:r>
            <a:b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Сад любимый с ними краше,</a:t>
            </a:r>
            <a:b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 воспитателями нашими!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solidFill>
                <a:schemeClr val="bg1">
                  <a:lumMod val="2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solidFill>
                <a:schemeClr val="bg1">
                  <a:lumMod val="2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solidFill>
                <a:schemeClr val="bg1">
                  <a:lumMod val="2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solidFill>
                <a:schemeClr val="bg1">
                  <a:lumMod val="2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Давыдова Елена Владиславовна"/>
          <p:cNvPicPr/>
          <p:nvPr/>
        </p:nvPicPr>
        <p:blipFill>
          <a:blip r:embed="rId2"/>
          <a:srcRect l="10000" r="5000"/>
          <a:stretch>
            <a:fillRect/>
          </a:stretch>
        </p:blipFill>
        <p:spPr bwMode="auto">
          <a:xfrm>
            <a:off x="6715140" y="3786190"/>
            <a:ext cx="228601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Блок-схема: перфолента 10"/>
          <p:cNvSpPr/>
          <p:nvPr/>
        </p:nvSpPr>
        <p:spPr>
          <a:xfrm>
            <a:off x="4071934" y="3714752"/>
            <a:ext cx="3000396" cy="1285860"/>
          </a:xfrm>
          <a:prstGeom prst="flowChartPunchedTape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5"/>
                </a:solidFill>
              </a:rPr>
              <a:t>Давыдова Елена </a:t>
            </a:r>
            <a:r>
              <a:rPr lang="ru-RU" b="1" i="1" dirty="0" err="1" smtClean="0">
                <a:solidFill>
                  <a:schemeClr val="accent5"/>
                </a:solidFill>
              </a:rPr>
              <a:t>Владиславна</a:t>
            </a:r>
            <a:endParaRPr lang="ru-RU" b="1" i="1" dirty="0" smtClean="0">
              <a:solidFill>
                <a:schemeClr val="accent5"/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5"/>
                </a:solidFill>
              </a:rPr>
              <a:t>(Учитель- логопед)</a:t>
            </a:r>
            <a:endParaRPr lang="ru-RU" b="1" i="1" dirty="0">
              <a:solidFill>
                <a:schemeClr val="accent5"/>
              </a:solidFill>
            </a:endParaRPr>
          </a:p>
        </p:txBody>
      </p:sp>
      <p:pic>
        <p:nvPicPr>
          <p:cNvPr id="22" name="Рисунок 21" descr="0_1203f7_783b2182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0" y="0"/>
            <a:ext cx="9144000" cy="1000108"/>
          </a:xfrm>
          <a:prstGeom prst="rect">
            <a:avLst/>
          </a:prstGeom>
        </p:spPr>
      </p:pic>
      <p:pic>
        <p:nvPicPr>
          <p:cNvPr id="23" name="Picture 2" descr="C:\Users\user\Desktop\ФОТО\DSCN21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91214"/>
            <a:ext cx="1928826" cy="255188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4" name="Рисунок 23" descr="Балова Татьяна Леонидовна"/>
          <p:cNvPicPr/>
          <p:nvPr/>
        </p:nvPicPr>
        <p:blipFill>
          <a:blip r:embed="rId5"/>
          <a:srcRect l="31223" r="5000"/>
          <a:stretch>
            <a:fillRect/>
          </a:stretch>
        </p:blipFill>
        <p:spPr bwMode="auto">
          <a:xfrm>
            <a:off x="7000892" y="214290"/>
            <a:ext cx="200026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Блок-схема: перфолента 24"/>
          <p:cNvSpPr/>
          <p:nvPr/>
        </p:nvSpPr>
        <p:spPr>
          <a:xfrm>
            <a:off x="6215074" y="2285992"/>
            <a:ext cx="2786082" cy="1285884"/>
          </a:xfrm>
          <a:prstGeom prst="flowChartPunchedTap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 smtClean="0">
                <a:solidFill>
                  <a:schemeClr val="accent5"/>
                </a:solidFill>
              </a:rPr>
              <a:t>Балова</a:t>
            </a:r>
            <a:r>
              <a:rPr lang="ru-RU" b="1" i="1" dirty="0" smtClean="0">
                <a:solidFill>
                  <a:schemeClr val="accent5"/>
                </a:solidFill>
              </a:rPr>
              <a:t> Татьяна Леонидовна</a:t>
            </a:r>
          </a:p>
          <a:p>
            <a:pPr algn="ctr"/>
            <a:r>
              <a:rPr lang="ru-RU" b="1" i="1" dirty="0" smtClean="0">
                <a:solidFill>
                  <a:schemeClr val="accent5"/>
                </a:solidFill>
              </a:rPr>
              <a:t>(Воспитатель)</a:t>
            </a:r>
            <a:endParaRPr lang="ru-RU" b="1" i="1" dirty="0">
              <a:solidFill>
                <a:schemeClr val="accent5"/>
              </a:solidFill>
            </a:endParaRPr>
          </a:p>
        </p:txBody>
      </p:sp>
      <p:sp>
        <p:nvSpPr>
          <p:cNvPr id="26" name="Блок-схема: перфолента 25"/>
          <p:cNvSpPr/>
          <p:nvPr/>
        </p:nvSpPr>
        <p:spPr>
          <a:xfrm>
            <a:off x="142844" y="2428868"/>
            <a:ext cx="2928958" cy="1214446"/>
          </a:xfrm>
          <a:prstGeom prst="flowChartPunchedTap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 smtClean="0">
                <a:solidFill>
                  <a:schemeClr val="accent5"/>
                </a:solidFill>
              </a:rPr>
              <a:t>Карочкина</a:t>
            </a:r>
            <a:endParaRPr lang="ru-RU" b="1" i="1" dirty="0" smtClean="0">
              <a:solidFill>
                <a:schemeClr val="accent5"/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5"/>
                </a:solidFill>
              </a:rPr>
              <a:t>Евгения Александровна</a:t>
            </a:r>
          </a:p>
          <a:p>
            <a:pPr algn="ctr"/>
            <a:r>
              <a:rPr lang="ru-RU" b="1" i="1" dirty="0" smtClean="0">
                <a:solidFill>
                  <a:schemeClr val="accent5"/>
                </a:solidFill>
              </a:rPr>
              <a:t>(Воспитатель)</a:t>
            </a:r>
            <a:endParaRPr lang="ru-RU" b="1" i="1" dirty="0">
              <a:solidFill>
                <a:schemeClr val="accent5"/>
              </a:solidFill>
            </a:endParaRPr>
          </a:p>
        </p:txBody>
      </p:sp>
      <p:pic>
        <p:nvPicPr>
          <p:cNvPr id="14" name="Рисунок 13" descr="DSCN2332.JPG"/>
          <p:cNvPicPr>
            <a:picLocks noChangeAspect="1"/>
          </p:cNvPicPr>
          <p:nvPr/>
        </p:nvPicPr>
        <p:blipFill>
          <a:blip r:embed="rId6" cstate="print"/>
          <a:srcRect l="4464" r="9159" b="8334"/>
          <a:stretch>
            <a:fillRect/>
          </a:stretch>
        </p:blipFill>
        <p:spPr>
          <a:xfrm rot="5400000">
            <a:off x="-69616" y="3998650"/>
            <a:ext cx="2782374" cy="221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Волна 14"/>
          <p:cNvSpPr/>
          <p:nvPr/>
        </p:nvSpPr>
        <p:spPr>
          <a:xfrm>
            <a:off x="2071670" y="5072074"/>
            <a:ext cx="3000396" cy="1428760"/>
          </a:xfrm>
          <a:prstGeom prst="wave">
            <a:avLst>
              <a:gd name="adj1" fmla="val 12500"/>
              <a:gd name="adj2" fmla="val -646"/>
            </a:avLst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1515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Гусева  Елена Александровна</a:t>
            </a:r>
          </a:p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(Младший воспитатель)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Рисунок 15" descr="0_1203f7_783b2182_ori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5813296"/>
            <a:ext cx="9144000" cy="1044704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Центр « Мы играем»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142844" y="642918"/>
            <a:ext cx="9001156" cy="6072230"/>
          </a:xfrm>
        </p:spPr>
        <p:txBody>
          <a:bodyPr/>
          <a:lstStyle/>
          <a:p>
            <a:pPr algn="r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         </a:t>
            </a:r>
          </a:p>
          <a:p>
            <a:pPr algn="r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Я сегодня продавщица</a:t>
            </a:r>
          </a:p>
          <a:p>
            <a:pPr algn="r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В магазине для детей.</a:t>
            </a:r>
          </a:p>
          <a:p>
            <a:pPr algn="r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У меня полно товаров,</a:t>
            </a:r>
          </a:p>
          <a:p>
            <a:pPr algn="r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Заходите поскорей.</a:t>
            </a:r>
          </a:p>
          <a:p>
            <a:pPr>
              <a:buNone/>
            </a:pPr>
            <a:endParaRPr lang="ru-RU" sz="1600" b="1" i="1" dirty="0" smtClean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  <a:p>
            <a:pPr algn="ctr">
              <a:buNone/>
            </a:pPr>
            <a:endParaRPr lang="ru-RU" sz="1600" b="1" i="1" dirty="0" smtClean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  <a:p>
            <a:pPr algn="ctr">
              <a:buNone/>
            </a:pPr>
            <a:endParaRPr lang="ru-RU" sz="1600" b="1" i="1" dirty="0" smtClean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endParaRPr lang="ru-RU" sz="1600" b="1" i="1" dirty="0" smtClean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endParaRPr lang="ru-RU" sz="1600" b="1" i="1" dirty="0" smtClean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endParaRPr lang="ru-RU" sz="1600" b="1" i="1" dirty="0" smtClean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Есть у нас бинты и йод.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Приходи, больной народ!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А уж что совсем приятно –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То, что лечим мы БЕСПЛАТНО!         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                                                           </a:t>
            </a:r>
            <a:r>
              <a:rPr lang="ru-RU" sz="1600" b="1" i="1" dirty="0" smtClean="0">
                <a:solidFill>
                  <a:schemeClr val="bg1">
                    <a:lumMod val="10000"/>
                  </a:schemeClr>
                </a:solidFill>
                <a:latin typeface="Georgia" pitchFamily="18" charset="0"/>
              </a:rPr>
              <a:t>Кто сегодня парикмахер?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bg1">
                    <a:lumMod val="10000"/>
                  </a:schemeClr>
                </a:solidFill>
                <a:latin typeface="Georgia" pitchFamily="18" charset="0"/>
              </a:rPr>
              <a:t>                                                           Разрешите, буду я.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bg1">
                    <a:lumMod val="10000"/>
                  </a:schemeClr>
                </a:solidFill>
                <a:latin typeface="Georgia" pitchFamily="18" charset="0"/>
              </a:rPr>
              <a:t>                                                           Я вам сделаю причёску,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bg1">
                    <a:lumMod val="10000"/>
                  </a:schemeClr>
                </a:solidFill>
                <a:latin typeface="Georgia" pitchFamily="18" charset="0"/>
              </a:rPr>
              <a:t>                                                          Например, как у меня.</a:t>
            </a:r>
          </a:p>
        </p:txBody>
      </p:sp>
      <p:pic>
        <p:nvPicPr>
          <p:cNvPr id="4" name="Рисунок 3" descr="DSCN2253.JPG"/>
          <p:cNvPicPr>
            <a:picLocks noChangeAspect="1"/>
          </p:cNvPicPr>
          <p:nvPr/>
        </p:nvPicPr>
        <p:blipFill>
          <a:blip r:embed="rId2" cstate="print"/>
          <a:srcRect l="5405" t="6308" r="2703"/>
          <a:stretch>
            <a:fillRect/>
          </a:stretch>
        </p:blipFill>
        <p:spPr>
          <a:xfrm rot="20891520">
            <a:off x="193181" y="1269137"/>
            <a:ext cx="2855157" cy="2183327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  <a:prstDash val="sysDot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SCN2256.JPG"/>
          <p:cNvPicPr>
            <a:picLocks noChangeAspect="1"/>
          </p:cNvPicPr>
          <p:nvPr/>
        </p:nvPicPr>
        <p:blipFill>
          <a:blip r:embed="rId3" cstate="print"/>
          <a:srcRect r="6749" b="4381"/>
          <a:stretch>
            <a:fillRect/>
          </a:stretch>
        </p:blipFill>
        <p:spPr>
          <a:xfrm rot="16744030">
            <a:off x="3085713" y="1528053"/>
            <a:ext cx="3108739" cy="2390771"/>
          </a:xfrm>
          <a:prstGeom prst="rect">
            <a:avLst/>
          </a:prstGeom>
          <a:ln w="57150">
            <a:solidFill>
              <a:srgbClr val="00B0F0"/>
            </a:solidFill>
            <a:prstDash val="sysDot"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DSCN2306.JPG"/>
          <p:cNvPicPr>
            <a:picLocks noChangeAspect="1"/>
          </p:cNvPicPr>
          <p:nvPr/>
        </p:nvPicPr>
        <p:blipFill>
          <a:blip r:embed="rId4" cstate="print"/>
          <a:srcRect l="17070" t="6003" b="6719"/>
          <a:stretch>
            <a:fillRect/>
          </a:stretch>
        </p:blipFill>
        <p:spPr>
          <a:xfrm rot="4151771">
            <a:off x="5971611" y="2986586"/>
            <a:ext cx="2994877" cy="2363895"/>
          </a:xfrm>
          <a:prstGeom prst="rect">
            <a:avLst/>
          </a:prstGeom>
          <a:ln w="57150">
            <a:solidFill>
              <a:srgbClr val="1515E1"/>
            </a:solidFill>
            <a:prstDash val="sysDot"/>
          </a:ln>
        </p:spPr>
      </p:pic>
    </p:spTree>
  </p:cSld>
  <p:clrMapOvr>
    <a:masterClrMapping/>
  </p:clrMapOvr>
  <p:transition spd="slow" advClick="0" advTm="10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/>
          <a:lstStyle/>
          <a:p>
            <a:r>
              <a:rPr lang="ru-RU" sz="4000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Центр «Юный конструктор»</a:t>
            </a:r>
            <a:endParaRPr lang="ru-RU" sz="4000" b="1" i="1" dirty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4286280" cy="2286016"/>
          </a:xfrm>
        </p:spPr>
        <p:txBody>
          <a:bodyPr/>
          <a:lstStyle/>
          <a:p>
            <a:pPr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Собрать машинку, вездеход,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Дворец, ракету, пароход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И даже целый городок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Конструктор нам легко помог.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Вот только истинных друзей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Не соберёшь из кирпичей!</a:t>
            </a:r>
            <a:endParaRPr lang="ru-RU" sz="1800" i="1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Рисунок 3" descr="DSCN2262.JPG"/>
          <p:cNvPicPr>
            <a:picLocks noChangeAspect="1"/>
          </p:cNvPicPr>
          <p:nvPr/>
        </p:nvPicPr>
        <p:blipFill>
          <a:blip r:embed="rId2" cstate="print"/>
          <a:srcRect l="8392" b="5594"/>
          <a:stretch>
            <a:fillRect/>
          </a:stretch>
        </p:blipFill>
        <p:spPr>
          <a:xfrm rot="20959724">
            <a:off x="1422892" y="3523142"/>
            <a:ext cx="3326471" cy="2571059"/>
          </a:xfrm>
          <a:prstGeom prst="roundRect">
            <a:avLst>
              <a:gd name="adj" fmla="val 16667"/>
            </a:avLst>
          </a:prstGeom>
          <a:ln w="38100"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0160216_161338.jpg"/>
          <p:cNvPicPr>
            <a:picLocks noChangeAspect="1"/>
          </p:cNvPicPr>
          <p:nvPr/>
        </p:nvPicPr>
        <p:blipFill>
          <a:blip r:embed="rId3" cstate="print"/>
          <a:srcRect t="21875" b="6250"/>
          <a:stretch>
            <a:fillRect/>
          </a:stretch>
        </p:blipFill>
        <p:spPr>
          <a:xfrm rot="409464">
            <a:off x="5117513" y="1071488"/>
            <a:ext cx="2602040" cy="3324853"/>
          </a:xfrm>
          <a:prstGeom prst="roundRect">
            <a:avLst>
              <a:gd name="adj" fmla="val 16667"/>
            </a:avLst>
          </a:prstGeom>
          <a:ln w="38100">
            <a:solidFill>
              <a:srgbClr val="FFC000"/>
            </a:solidFill>
            <a:prstDash val="sysDash"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 advClick="0" advTm="7000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Центр «Догони-ка»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1071547"/>
            <a:ext cx="3910830" cy="1785950"/>
          </a:xfrm>
        </p:spPr>
        <p:txBody>
          <a:bodyPr/>
          <a:lstStyle/>
          <a:p>
            <a:pPr algn="r"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Вам представить мы хотим</a:t>
            </a:r>
          </a:p>
          <a:p>
            <a:pPr algn="r"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Уголок спортивный!</a:t>
            </a:r>
          </a:p>
          <a:p>
            <a:pPr algn="r"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Хочешь ты здоровым быть?</a:t>
            </a:r>
          </a:p>
          <a:p>
            <a:pPr algn="r">
              <a:buNone/>
            </a:pPr>
            <a:r>
              <a:rPr lang="ru-RU" sz="1800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Двигайся активно!</a:t>
            </a:r>
          </a:p>
          <a:p>
            <a:pPr algn="ctr">
              <a:buNone/>
            </a:pPr>
            <a:endParaRPr lang="ru-RU" sz="1800" b="1" i="1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endParaRPr lang="ru-RU" sz="18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DSCN2228.JPG"/>
          <p:cNvPicPr>
            <a:picLocks noChangeAspect="1"/>
          </p:cNvPicPr>
          <p:nvPr/>
        </p:nvPicPr>
        <p:blipFill>
          <a:blip r:embed="rId2" cstate="print"/>
          <a:srcRect l="9302" t="6202" r="9302"/>
          <a:stretch>
            <a:fillRect/>
          </a:stretch>
        </p:blipFill>
        <p:spPr>
          <a:xfrm>
            <a:off x="214282" y="1071546"/>
            <a:ext cx="2786082" cy="2407971"/>
          </a:xfrm>
          <a:prstGeom prst="rect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prstDash val="sysDot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5643570" y="3214686"/>
            <a:ext cx="35004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К стенке прислонюсь,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Спинку распрямлю.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Рост я свой отмечу,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Прямо постою.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pic>
        <p:nvPicPr>
          <p:cNvPr id="9" name="Рисунок 8" descr="DSCN22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2805403" y="2909581"/>
            <a:ext cx="3274204" cy="2455654"/>
          </a:xfrm>
          <a:prstGeom prst="rect">
            <a:avLst/>
          </a:prstGeom>
          <a:ln w="38100">
            <a:solidFill>
              <a:srgbClr val="00B0F0"/>
            </a:solidFill>
            <a:prstDash val="sysDot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3571876"/>
            <a:ext cx="350043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 руки мы   возьмём скакалку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Обруч, кубик или палку.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Все движения разучим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Станем крепче мы и                  лучше!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Центр «Мир природы»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6" name="Содержимое 5" descr="DSCN22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285860"/>
            <a:ext cx="2696632" cy="2022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DSCN2300.JPG"/>
          <p:cNvPicPr>
            <a:picLocks noChangeAspect="1"/>
          </p:cNvPicPr>
          <p:nvPr/>
        </p:nvPicPr>
        <p:blipFill>
          <a:blip r:embed="rId3" cstate="print"/>
          <a:srcRect l="8911"/>
          <a:stretch>
            <a:fillRect/>
          </a:stretch>
        </p:blipFill>
        <p:spPr>
          <a:xfrm rot="5400000">
            <a:off x="6314298" y="1472388"/>
            <a:ext cx="2920984" cy="2405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SCN22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3429000"/>
            <a:ext cx="276226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286000" y="557214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И за погодой наблюдаем,</a:t>
            </a:r>
            <a:endParaRPr lang="ru-RU" dirty="0" smtClean="0">
              <a:solidFill>
                <a:schemeClr val="bg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lvl="0" algn="ctr" eaLnBrk="0" hangingPunct="0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 календаре природы отмечаем.</a:t>
            </a: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bg1">
                    <a:lumMod val="25000"/>
                  </a:schemeClr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bg1">
                  <a:lumMod val="25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714612" y="1285860"/>
            <a:ext cx="414340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Мы в группе завели цветочки,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Польем из лейки их сейчас!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Кусок природы в уголочке,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Он очень радует всех нас!  </a:t>
            </a: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643314"/>
            <a:ext cx="37147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И будет летом и весной</a:t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Прекрасная погода!</a:t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А в группе нашей и зимой </a:t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Для нас живет природа!!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10000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Georgia" pitchFamily="18" charset="0"/>
              </a:rPr>
              <a:t>Центр «Настольной игры»</a:t>
            </a:r>
            <a:endParaRPr lang="ru-RU" sz="40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4" name="Содержимое 3" descr="DSCN22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788583">
            <a:off x="200420" y="1289287"/>
            <a:ext cx="2714644" cy="2035983"/>
          </a:xfrm>
          <a:ln w="38100">
            <a:solidFill>
              <a:schemeClr val="bg2">
                <a:lumMod val="75000"/>
              </a:schemeClr>
            </a:solidFill>
            <a:prstDash val="sysDot"/>
          </a:ln>
        </p:spPr>
      </p:pic>
      <p:pic>
        <p:nvPicPr>
          <p:cNvPr id="5" name="Рисунок 4" descr="IMG_20151103_104521.jpg"/>
          <p:cNvPicPr>
            <a:picLocks noChangeAspect="1"/>
          </p:cNvPicPr>
          <p:nvPr/>
        </p:nvPicPr>
        <p:blipFill>
          <a:blip r:embed="rId3" cstate="print"/>
          <a:srcRect l="20588" r="8823"/>
          <a:stretch>
            <a:fillRect/>
          </a:stretch>
        </p:blipFill>
        <p:spPr>
          <a:xfrm rot="21159654">
            <a:off x="3696520" y="2804607"/>
            <a:ext cx="2663492" cy="2122456"/>
          </a:xfrm>
          <a:prstGeom prst="rect">
            <a:avLst/>
          </a:prstGeom>
          <a:ln w="38100">
            <a:solidFill>
              <a:srgbClr val="00B0F0"/>
            </a:solidFill>
            <a:prstDash val="sysDot"/>
          </a:ln>
        </p:spPr>
      </p:pic>
      <p:pic>
        <p:nvPicPr>
          <p:cNvPr id="6" name="Рисунок 5" descr="DSCN2294.JPG"/>
          <p:cNvPicPr>
            <a:picLocks noChangeAspect="1"/>
          </p:cNvPicPr>
          <p:nvPr/>
        </p:nvPicPr>
        <p:blipFill>
          <a:blip r:embed="rId4" cstate="print"/>
          <a:srcRect l="10001" t="3333" r="2499" b="6667"/>
          <a:stretch>
            <a:fillRect/>
          </a:stretch>
        </p:blipFill>
        <p:spPr>
          <a:xfrm rot="529786">
            <a:off x="6341112" y="974222"/>
            <a:ext cx="2610593" cy="2013886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  <a:prstDash val="sysDot"/>
          </a:ln>
        </p:spPr>
      </p:pic>
      <p:sp>
        <p:nvSpPr>
          <p:cNvPr id="7" name="Прямоугольник 6"/>
          <p:cNvSpPr/>
          <p:nvPr/>
        </p:nvSpPr>
        <p:spPr>
          <a:xfrm>
            <a:off x="0" y="1071546"/>
            <a:ext cx="9144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Есть в группе тихий уголок. </a:t>
            </a:r>
            <a:b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Там тишина. Слышно сопенье</a:t>
            </a:r>
            <a:b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нем совершенствует уменье </a:t>
            </a:r>
            <a:b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настольную игру игрок!</a:t>
            </a:r>
            <a:r>
              <a:rPr lang="ru-RU" sz="23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/>
            </a:r>
            <a:br>
              <a:rPr lang="ru-RU" sz="23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</a:br>
            <a:endParaRPr lang="ru-RU" sz="2300" b="1" spc="-150" dirty="0">
              <a:solidFill>
                <a:schemeClr val="tx1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3571876"/>
            <a:ext cx="6643718" cy="2133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Кто фишки двигает проворно,</a:t>
            </a:r>
            <a:br>
              <a:rPr lang="ru-RU" sz="23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3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Стараясь вырваться вперед!</a:t>
            </a:r>
            <a:br>
              <a:rPr lang="ru-RU" sz="23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3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Бросает кубик так упорно,</a:t>
            </a:r>
            <a:br>
              <a:rPr lang="ru-RU" sz="23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3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Что первым к финишу идёт!</a:t>
            </a:r>
            <a:r>
              <a:rPr lang="ru-RU" sz="2300" b="1" dirty="0" smtClean="0">
                <a:solidFill>
                  <a:srgbClr val="FF9933"/>
                </a:solidFill>
                <a:latin typeface="Monotype Corsiva" pitchFamily="66" charset="0"/>
              </a:rPr>
              <a:t/>
            </a:r>
            <a:br>
              <a:rPr lang="ru-RU" sz="2300" b="1" dirty="0" smtClean="0">
                <a:solidFill>
                  <a:srgbClr val="FF9933"/>
                </a:solidFill>
                <a:latin typeface="Monotype Corsiva" pitchFamily="66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5072074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ahoma" pitchFamily="34" charset="0"/>
              </a:rPr>
              <a:t>Во всё там можно поиграть!</a:t>
            </a:r>
            <a:b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ahoma" pitchFamily="34" charset="0"/>
              </a:rPr>
            </a:b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ahoma" pitchFamily="34" charset="0"/>
              </a:rPr>
              <a:t>Но всё же есть ограниченье:</a:t>
            </a:r>
            <a:b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ahoma" pitchFamily="34" charset="0"/>
              </a:rPr>
            </a:b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ahoma" pitchFamily="34" charset="0"/>
              </a:rPr>
              <a:t>Нельзя шуметь, кричать, скакать!</a:t>
            </a:r>
            <a:b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ahoma" pitchFamily="34" charset="0"/>
              </a:rPr>
            </a:b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ahoma" pitchFamily="34" charset="0"/>
              </a:rPr>
              <a:t>Играя здесь – имей терпенье!!</a:t>
            </a: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94"/>
          </a:xfrm>
        </p:spPr>
        <p:txBody>
          <a:bodyPr/>
          <a:lstStyle/>
          <a:p>
            <a:r>
              <a:rPr lang="ru-RU" b="1" i="1" dirty="0" smtClean="0">
                <a:solidFill>
                  <a:srgbClr val="FA7D00"/>
                </a:solidFill>
                <a:latin typeface="Georgia" pitchFamily="18" charset="0"/>
              </a:rPr>
              <a:t>Центр «</a:t>
            </a:r>
            <a:r>
              <a:rPr lang="ru-RU" b="1" i="1" dirty="0" err="1" smtClean="0">
                <a:solidFill>
                  <a:srgbClr val="FA7D00"/>
                </a:solidFill>
                <a:latin typeface="Georgia" pitchFamily="18" charset="0"/>
              </a:rPr>
              <a:t>Речецветик</a:t>
            </a:r>
            <a:r>
              <a:rPr lang="ru-RU" b="1" i="1" dirty="0" smtClean="0">
                <a:solidFill>
                  <a:srgbClr val="FA7D00"/>
                </a:solidFill>
                <a:latin typeface="Georgia" pitchFamily="18" charset="0"/>
              </a:rPr>
              <a:t>»</a:t>
            </a:r>
            <a:endParaRPr lang="ru-RU" b="1" i="1" dirty="0">
              <a:solidFill>
                <a:srgbClr val="FA7D00"/>
              </a:solidFill>
              <a:latin typeface="Georgia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357554" y="2000240"/>
            <a:ext cx="30003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Говорим всегда красиво,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Смело и не торопливо.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Ясно, четко  говорим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Потому, что не спешим.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2844" y="1000108"/>
            <a:ext cx="4357654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 нас во рту живёт язык,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 словам знакомым он привык.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Легко сказать ему: вода,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Утёнок, небо, нет и да.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Но пусть он скажет: черепаха.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Не задрожит ли он от страха?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905" r="20937"/>
          <a:stretch>
            <a:fillRect/>
          </a:stretch>
        </p:blipFill>
        <p:spPr>
          <a:xfrm>
            <a:off x="285720" y="3143248"/>
            <a:ext cx="2727198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7" descr="baby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7674" y="4000505"/>
            <a:ext cx="2339446" cy="249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romash8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15082"/>
            <a:ext cx="9144000" cy="785794"/>
          </a:xfrm>
          <a:prstGeom prst="rect">
            <a:avLst/>
          </a:prstGeom>
        </p:spPr>
      </p:pic>
      <p:pic>
        <p:nvPicPr>
          <p:cNvPr id="12" name="Рисунок 11" descr="su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4744" y="642918"/>
            <a:ext cx="1624856" cy="1494474"/>
          </a:xfrm>
          <a:prstGeom prst="rect">
            <a:avLst/>
          </a:prstGeom>
        </p:spPr>
      </p:pic>
      <p:pic>
        <p:nvPicPr>
          <p:cNvPr id="13" name="Рисунок 12" descr="DSCN2312.JPG"/>
          <p:cNvPicPr>
            <a:picLocks noChangeAspect="1"/>
          </p:cNvPicPr>
          <p:nvPr/>
        </p:nvPicPr>
        <p:blipFill>
          <a:blip r:embed="rId6" cstate="print">
            <a:lum bright="10000" contrast="20000"/>
          </a:blip>
          <a:srcRect l="11111" r="4444"/>
          <a:stretch>
            <a:fillRect/>
          </a:stretch>
        </p:blipFill>
        <p:spPr>
          <a:xfrm rot="5400000">
            <a:off x="6206133" y="1223363"/>
            <a:ext cx="2714643" cy="2411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DSCN2322.JPG"/>
          <p:cNvPicPr>
            <a:picLocks noChangeAspect="1"/>
          </p:cNvPicPr>
          <p:nvPr/>
        </p:nvPicPr>
        <p:blipFill>
          <a:blip r:embed="rId7" cstate="print"/>
          <a:srcRect l="10357"/>
          <a:stretch>
            <a:fillRect/>
          </a:stretch>
        </p:blipFill>
        <p:spPr>
          <a:xfrm rot="5400000">
            <a:off x="3244442" y="3601641"/>
            <a:ext cx="2988460" cy="2500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8000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МОЯ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МОЯ</Template>
  <TotalTime>1400</TotalTime>
  <Words>396</Words>
  <Application>Microsoft Office PowerPoint</Application>
  <PresentationFormat>Экран (4:3)</PresentationFormat>
  <Paragraphs>137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ПРЕЗЕНТАЦИЯ МОЯ</vt:lpstr>
      <vt:lpstr>Слайд 1</vt:lpstr>
      <vt:lpstr>Наша группа</vt:lpstr>
      <vt:lpstr>Слайд 3</vt:lpstr>
      <vt:lpstr>Центр « Мы играем»</vt:lpstr>
      <vt:lpstr>Центр «Юный конструктор»</vt:lpstr>
      <vt:lpstr>Центр «Догони-ка»</vt:lpstr>
      <vt:lpstr>Центр «Мир природы»</vt:lpstr>
      <vt:lpstr>Центр «Настольной игры»</vt:lpstr>
      <vt:lpstr>Центр «Речецветик»</vt:lpstr>
      <vt:lpstr>«Музыкально – театральный» центр</vt:lpstr>
      <vt:lpstr>Образовательная деятельность</vt:lpstr>
      <vt:lpstr>Развлекательные мероприятия</vt:lpstr>
      <vt:lpstr>Кружок «Нотка» Музыкальный руководитель: Киселева Марианна Алексеевна</vt:lpstr>
      <vt:lpstr>Прогулка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150</cp:revision>
  <dcterms:created xsi:type="dcterms:W3CDTF">2016-05-03T12:39:15Z</dcterms:created>
  <dcterms:modified xsi:type="dcterms:W3CDTF">2016-05-15T19:31:16Z</dcterms:modified>
</cp:coreProperties>
</file>