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6"/>
  </p:notesMasterIdLst>
  <p:handoutMasterIdLst>
    <p:handoutMasterId r:id="rId17"/>
  </p:handoutMasterIdLst>
  <p:sldIdLst>
    <p:sldId id="256" r:id="rId3"/>
    <p:sldId id="260" r:id="rId4"/>
    <p:sldId id="280" r:id="rId5"/>
    <p:sldId id="277" r:id="rId6"/>
    <p:sldId id="281" r:id="rId7"/>
    <p:sldId id="275" r:id="rId8"/>
    <p:sldId id="276" r:id="rId9"/>
    <p:sldId id="282" r:id="rId10"/>
    <p:sldId id="283" r:id="rId11"/>
    <p:sldId id="284" r:id="rId12"/>
    <p:sldId id="268" r:id="rId13"/>
    <p:sldId id="264" r:id="rId14"/>
    <p:sldId id="2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92" autoAdjust="0"/>
    <p:restoredTop sz="94280" autoAdjust="0"/>
  </p:normalViewPr>
  <p:slideViewPr>
    <p:cSldViewPr snapToGrid="0">
      <p:cViewPr>
        <p:scale>
          <a:sx n="81" d="100"/>
          <a:sy n="81" d="100"/>
        </p:scale>
        <p:origin x="-288" y="2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138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B33BB8-6C7A-4BE0-9B55-9EAC48D52EC6}" type="datetimeFigureOut">
              <a:rPr lang="ru-RU" smtClean="0"/>
              <a:pPr/>
              <a:t>22.10.2018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7AA83-DE31-4E93-AB07-EF7FB05F667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1EF64-F73B-4314-BB6F-BC0937BBDF19}" type="datetimeFigureOut">
              <a:rPr lang="ru-RU" smtClean="0"/>
              <a:pPr/>
              <a:t>22.10.2018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</a:t>
            </a:r>
            <a:r>
              <a:rPr lang="ru-RU" noProof="0" dirty="0"/>
              <a:t>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E2820-AFE1-45FA-949E-17BDB534E1D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935E2820-AFE1-45FA-949E-17BDB534E1DC}" type="slidenum">
              <a:rPr lang="en-US" sz="1200" b="0" i="0">
                <a:latin typeface="Euphem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91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77542409-6A04-4DC6-AC3A-D3758287A8F2}" type="slidenum">
              <a:rPr lang="en-US" sz="1200" b="0" i="0">
                <a:latin typeface="Euphemia"/>
                <a:ea typeface="+mn-ea"/>
                <a:cs typeface="+mn-cs"/>
              </a:rPr>
              <a:pPr algn="r" defTabSz="914400">
                <a:buNone/>
              </a:pPr>
              <a:t>6</a:t>
            </a:fld>
            <a:endParaRPr lang="en-US" sz="1200" b="0" i="0"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462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77542409-6A04-4DC6-AC3A-D3758287A8F2}" type="slidenum">
              <a:rPr lang="en-US" sz="1200" b="0" i="0">
                <a:latin typeface="Euphemia"/>
                <a:ea typeface="+mn-ea"/>
                <a:cs typeface="+mn-cs"/>
              </a:rPr>
              <a:pPr algn="r" defTabSz="914400">
                <a:buNone/>
              </a:pPr>
              <a:t>7</a:t>
            </a:fld>
            <a:endParaRPr lang="en-US" sz="1200" b="0" i="0"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334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091361" cy="2793906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6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3" y="3108804"/>
            <a:ext cx="7091361" cy="8382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9702-7FBF-4720-8670-571C5E7EEDDE}" type="datetime1">
              <a:rPr lang="ru-RU" smtClean="0"/>
              <a:pPr/>
              <a:t>22.10.2018</a:t>
            </a:fld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054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27AEA-BBBB-4C9B-AB23-214EAA8AB789}" type="datetime1">
              <a:rPr lang="ru-RU" smtClean="0"/>
              <a:pPr/>
              <a:t>22.10.2018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766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65014" y="304801"/>
            <a:ext cx="17158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09800" y="304801"/>
            <a:ext cx="7502814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CA30-F5CD-4CA0-B16A-349C6F830700}" type="datetime1">
              <a:rPr lang="ru-RU" smtClean="0"/>
              <a:pPr/>
              <a:t>22.10.2018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949773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F48E-ABA0-4B58-B562-D1D7408067C4}" type="datetime1">
              <a:rPr lang="ru-RU" smtClean="0"/>
              <a:pPr/>
              <a:t>22.10.2018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999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0013" y="1600200"/>
            <a:ext cx="6400801" cy="2486025"/>
          </a:xfrm>
        </p:spPr>
        <p:txBody>
          <a:bodyPr anchor="b">
            <a:normAutofit/>
          </a:bodyPr>
          <a:lstStyle>
            <a:lvl1pPr>
              <a:defRPr sz="5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80011" y="4105029"/>
            <a:ext cx="6400801" cy="914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5034C-8BD9-4B0C-893B-33834FAB227F}" type="datetime1">
              <a:rPr lang="ru-RU" smtClean="0"/>
              <a:pPr/>
              <a:t>22.10.2018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791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08213" y="1600200"/>
            <a:ext cx="4572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08813" y="1600200"/>
            <a:ext cx="4572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7AA-CBCD-47F9-A04C-7106C508CDE4}" type="datetime1">
              <a:rPr lang="ru-RU" smtClean="0"/>
              <a:pPr/>
              <a:t>22.10.2018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75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4572000" cy="82391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208213" y="2505075"/>
            <a:ext cx="4572000" cy="33375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008813" y="1600200"/>
            <a:ext cx="4572000" cy="82391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008813" y="2505075"/>
            <a:ext cx="4572000" cy="33375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C9DD-75F5-4611-BA0B-CFB1A226639C}" type="datetime1">
              <a:rPr lang="ru-RU" smtClean="0"/>
              <a:pPr/>
              <a:t>22.10.2018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304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F1F9-2D3D-4243-878F-D000C3F2A1C4}" type="datetime1">
              <a:rPr lang="ru-RU" smtClean="0"/>
              <a:pPr/>
              <a:t>22.10.2018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8309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BCBE8-1824-4658-A8BB-BECFAEB7E35A}" type="datetime1">
              <a:rPr lang="ru-RU" smtClean="0"/>
              <a:pPr/>
              <a:t>22.10.2018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252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533400"/>
            <a:ext cx="6858000" cy="4800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CD17-C377-4DE5-9FCA-CC7471605C58}" type="datetime1">
              <a:rPr lang="ru-RU" smtClean="0"/>
              <a:pPr/>
              <a:t>22.10.2018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70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E9F02-BE96-4BAE-86A5-1FA60D24CAE2}" type="datetime1">
              <a:rPr lang="ru-RU" smtClean="0"/>
              <a:pPr/>
              <a:t>22.10.2018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93812" y="533400"/>
            <a:ext cx="6858001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08112" y="647700"/>
            <a:ext cx="6629400" cy="4572000"/>
          </a:xfrm>
          <a:prstGeom prst="roundRect">
            <a:avLst>
              <a:gd name="adj" fmla="val 3725"/>
            </a:avLst>
          </a:prstGeom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30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9372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</a:t>
            </a:r>
            <a:r>
              <a:rPr lang="ru-RU" noProof="0" dirty="0"/>
              <a:t>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53576" y="6505078"/>
            <a:ext cx="9640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9D3B9702-7FBF-4720-8670-571C5E7EEDDE}" type="datetime1">
              <a:rPr lang="ru-RU" smtClean="0"/>
              <a:pPr/>
              <a:t>22.10.2018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80159" y="6505078"/>
            <a:ext cx="687641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80814" y="6280298"/>
            <a:ext cx="533399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 b="1">
                <a:solidFill>
                  <a:schemeClr val="accent2"/>
                </a:solidFill>
              </a:defRPr>
            </a:lvl1pPr>
          </a:lstStyle>
          <a:p>
            <a:fld id="{8FDBFFB2-86D9-4B8F-A59A-553A60B94B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025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4313" y="304799"/>
            <a:ext cx="8494644" cy="312751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solidFill>
                  <a:srgbClr val="002060"/>
                </a:solidFill>
              </a:rPr>
              <a:t>Консультация для воспитателей</a:t>
            </a:r>
            <a:r>
              <a:rPr lang="ru-RU" sz="4400" b="1" dirty="0">
                <a:solidFill>
                  <a:srgbClr val="002060"/>
                </a:solidFill>
              </a:rPr>
              <a:t/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/>
              <a:t> </a:t>
            </a:r>
            <a:r>
              <a:rPr lang="ru-RU" sz="4400" b="1" dirty="0" smtClean="0">
                <a:solidFill>
                  <a:srgbClr val="002060"/>
                </a:solidFill>
              </a:rPr>
              <a:t>«Метод проектов – как инновационная деятельность в ДОУ»</a:t>
            </a:r>
            <a:endParaRPr lang="ru-RU" sz="4400" b="0" i="0" dirty="0">
              <a:solidFill>
                <a:srgbClr val="002060"/>
              </a:solidFill>
              <a:latin typeface="Euphemia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00639" y="6019800"/>
            <a:ext cx="7091361" cy="838200"/>
          </a:xfrm>
        </p:spPr>
        <p:txBody>
          <a:bodyPr>
            <a:norm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ru-RU" sz="2400" i="0" dirty="0">
                <a:solidFill>
                  <a:srgbClr val="00206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Подготовила </a:t>
            </a:r>
            <a:r>
              <a:rPr lang="ru-RU" sz="2400" i="0" dirty="0" smtClean="0">
                <a:solidFill>
                  <a:srgbClr val="00206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воспитатель</a:t>
            </a:r>
            <a:r>
              <a:rPr lang="ru-RU" sz="2400" i="0" dirty="0" smtClean="0">
                <a:solidFill>
                  <a:srgbClr val="00206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: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                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Ильина М. В.</a:t>
            </a:r>
            <a:endParaRPr lang="ru-RU" sz="2400" i="0" dirty="0">
              <a:solidFill>
                <a:srgbClr val="002060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Продолжительность проектов в ДОУ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Краткосрочный проект (одно или несколько занятий, 1 неделя— месяц)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Проект средней продолжительности (2—4 месяца)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Долгосрочный проект (учебный год)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017" y="0"/>
            <a:ext cx="12085983" cy="778213"/>
          </a:xfrm>
        </p:spPr>
        <p:txBody>
          <a:bodyPr anchor="t"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Технология проектной деятельности предусматривает определенную последовательность в организации обучения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i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7930" y="1007165"/>
            <a:ext cx="8044070" cy="5687426"/>
          </a:xfrm>
          <a:noFill/>
          <a:ln>
            <a:solidFill>
              <a:schemeClr val="bg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1.Выбор темы: педагог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помогает ребенку выбрать наиболее актуальную и посильную для него задачу на определенный отрезок времени.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Разработка проекта — план деятельности по достижению цели: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к кому обратиться за помощью (взрослому, педагогу).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в каких источниках можно найти информацию.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какие предметы использовать (принадлежности, оборудование).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с какими предметами научиться работать для достижения цели.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Р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еализация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проекта — практическая часть.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4.Публичное представление продукта проектной деятельности.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Подведение итогов  - рефлексия, определение задач для новых проектов.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846" y="199292"/>
            <a:ext cx="11404967" cy="633046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Советы воспитателю по работе над проектом: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051538" y="492370"/>
            <a:ext cx="9906000" cy="5650522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endParaRPr lang="ru-RU" dirty="0" smtClean="0"/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Глубоко изучить тематику проекта, подготовить предметно-пространственную развивающую среду.</a:t>
            </a:r>
          </a:p>
          <a:p>
            <a:pPr lvl="1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Создавать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игровую мотивацию, опираясь на интересы детей и их эмоциональный отклик.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Вводить детей в проблемную ситуацию, доступную для их понимания и с опорой на их личный опыт.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Заинтересовать каждого ребенка тематикой проекта, поддерживать его любознательность и устойчивый интерес к проблеме.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составлении совместного плана работы с детьми над проектом поддерживать детскую инициативу.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Тактично рассматривать все предложенные детьми варианты решения проблемы: ребенок должен иметь право на ошибку и не бояться высказываться.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Соблюдать принцип последовательности и регулярности в работе над проектом.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ходе работы над проектом создавать атмосферу сотворчества с ребенком, используя индивидуальный подход.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творческое воображение и фантазию детей.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Творчески подходить к реализации проекта; ориентировать детей на использование накопленных наблюдений, знаний, впечатлений.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Ненавязчиво вовлекать родителей в совместную работу над проектом, создавая радостную атмосферу совместного с ребенком творчества.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Заключительный этап проекта тщательно готовить и проводить его                                 презентацию всеми участниками.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5224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17" y="0"/>
            <a:ext cx="11410996" cy="150521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Положительные моменты технологии проектной деятельности: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изменение позиции воспитателя. Из носителя готовых знаний он превращается в организатора познавательной, исследовательской деятельности своих воспитанников; изменяется психологический климат в группе;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знания, приобретаемые в ходе реализации проекта, становятся достоянием личного детского опыта, т.е. знания нужны детям и поэтому интересны;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приобретение умения рассуждать: дети учатся ставить цель, подбирать средства для ее достижения, оценивать последствия;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коммуникативных навыков: умение договариваться, принимать чужую точку зрения, умение откликаться на идеи, выдвигаемые другими, умение сотрудничать, оказывать содействие — иначе цель, к которой дети стремятся, не будет достигнута. Таким образом, связь социальной жизни в группе с нравственным воспитанием и интеллектуальным развитием обеспечивает целостность развития личности ребенка.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892" y="398072"/>
            <a:ext cx="11516597" cy="3034676"/>
          </a:xfrm>
        </p:spPr>
        <p:txBody>
          <a:bodyPr>
            <a:normAutofit fontScale="90000"/>
          </a:bodyPr>
          <a:lstStyle/>
          <a:p>
            <a:pPr lvl="0">
              <a:spcBef>
                <a:spcPts val="1800"/>
              </a:spcBef>
            </a:pPr>
            <a:r>
              <a:rPr lang="ru-RU" sz="3100" b="1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В переводе с греческого «проект» это путь исследования.</a:t>
            </a:r>
            <a:br>
              <a:rPr lang="ru-RU" sz="3100" b="1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Технология происходит от греческих слов «мастерство, искусство» и «закон, наука» - это наука о мастерстве.</a:t>
            </a:r>
            <a:r>
              <a:rPr lang="ru-RU" sz="3100" b="1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/>
            </a:r>
            <a:br>
              <a:rPr lang="ru-RU" sz="3100" b="1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Технология</a:t>
            </a:r>
            <a:r>
              <a:rPr lang="ru-RU" sz="2700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(толковый словарь</a:t>
            </a:r>
            <a:r>
              <a:rPr lang="ru-RU" sz="3100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)</a:t>
            </a:r>
            <a:r>
              <a:rPr lang="ru-RU" sz="3100" b="1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– это совокупность приёмов, применяемых в каком либо деле, искусстве, мастерстве </a:t>
            </a:r>
            <a:r>
              <a:rPr lang="ru-RU" sz="2000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Педагогическая технология </a:t>
            </a:r>
            <a:r>
              <a:rPr lang="ru-RU" sz="2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- это система функционирования всех компонентов педагогического процесса, построенных на научной основе, запрограммированная во времени и пространстве и приводящая к намеченным результатам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4000" b="0" i="0" dirty="0">
              <a:solidFill>
                <a:srgbClr val="595959"/>
              </a:solidFill>
              <a:latin typeface="Euphemia"/>
              <a:ea typeface="+mj-ea"/>
              <a:cs typeface="+mj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97246" y="2878111"/>
            <a:ext cx="7797806" cy="3492710"/>
          </a:xfrm>
          <a:noFill/>
          <a:ln>
            <a:noFill/>
          </a:ln>
        </p:spPr>
        <p:txBody>
          <a:bodyPr>
            <a:noAutofit/>
          </a:bodyPr>
          <a:lstStyle/>
          <a:p>
            <a:pPr algn="just"/>
            <a:r>
              <a:rPr lang="ru-RU" b="1" dirty="0">
                <a:solidFill>
                  <a:schemeClr val="tx2"/>
                </a:solidFill>
                <a:cs typeface="Times New Roman" panose="02020603050405020304" pitchFamily="18" charset="0"/>
              </a:rPr>
              <a:t>Проект</a:t>
            </a:r>
            <a:r>
              <a:rPr lang="ru-RU" sz="1800" dirty="0">
                <a:solidFill>
                  <a:schemeClr val="tx2"/>
                </a:solidFill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2"/>
                </a:solidFill>
                <a:cs typeface="Times New Roman" panose="02020603050405020304" pitchFamily="18" charset="0"/>
              </a:rPr>
              <a:t>– специально организованный взрослым и выполняемый детьми комплекс действий, завершающийся созданием творческих работ.</a:t>
            </a:r>
          </a:p>
          <a:p>
            <a:pPr algn="just"/>
            <a:r>
              <a:rPr lang="ru-RU" b="1" dirty="0">
                <a:solidFill>
                  <a:schemeClr val="tx2"/>
                </a:solidFill>
              </a:rPr>
              <a:t>Проектная деятельность </a:t>
            </a:r>
            <a:r>
              <a:rPr lang="ru-RU" sz="1800" dirty="0">
                <a:solidFill>
                  <a:schemeClr val="tx2"/>
                </a:solidFill>
              </a:rPr>
              <a:t>– </a:t>
            </a:r>
            <a:r>
              <a:rPr lang="ru-RU" dirty="0">
                <a:solidFill>
                  <a:schemeClr val="tx2"/>
                </a:solidFill>
              </a:rPr>
              <a:t>это целенаправленная деятельность, с определенной целью, по определенному плану для решения поисковых, исследовательских, практических задач по любому направлению содержания образования</a:t>
            </a:r>
          </a:p>
          <a:p>
            <a:pPr algn="just"/>
            <a:r>
              <a:rPr lang="ru-RU" b="1" dirty="0">
                <a:solidFill>
                  <a:schemeClr val="tx2"/>
                </a:solidFill>
                <a:cs typeface="Times New Roman" panose="02020603050405020304" pitchFamily="18" charset="0"/>
              </a:rPr>
              <a:t>Метод проектов </a:t>
            </a:r>
            <a:r>
              <a:rPr lang="ru-RU" sz="1800" dirty="0">
                <a:solidFill>
                  <a:schemeClr val="tx2"/>
                </a:solidFill>
                <a:cs typeface="Times New Roman" panose="02020603050405020304" pitchFamily="18" charset="0"/>
              </a:rPr>
              <a:t>– </a:t>
            </a:r>
            <a:r>
              <a:rPr lang="ru-RU" dirty="0">
                <a:solidFill>
                  <a:schemeClr val="tx2"/>
                </a:solidFill>
                <a:cs typeface="Times New Roman" panose="02020603050405020304" pitchFamily="18" charset="0"/>
              </a:rPr>
              <a:t>это педагогическая технология, стержнем которой является самостоятельная деятельность детей – исследовательская, познавательная, продуктивная, в процессе которой ребенок познает окружающий мир и воплощает новые знания в реальные продукты.</a:t>
            </a:r>
            <a:endParaRPr lang="ru-RU" sz="18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56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Технология проектирования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Целепологание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2.Разработка проекта </a:t>
            </a:r>
            <a:endParaRPr lang="ru-RU" sz="3200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Выполнение проекта </a:t>
            </a:r>
            <a:endParaRPr lang="ru-RU" sz="3200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4.Публичное представление продукта проектной деятельности.</a:t>
            </a:r>
            <a:endParaRPr lang="ru-RU" sz="3200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Подведение итогов</a:t>
            </a:r>
          </a:p>
          <a:p>
            <a:pPr lvl="0"/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809" y="367748"/>
            <a:ext cx="11449878" cy="1381539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Планирование проектной деятельности начинается с вопросов: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68244" y="2089824"/>
            <a:ext cx="7639443" cy="2494890"/>
          </a:xfrm>
        </p:spPr>
        <p:txBody>
          <a:bodyPr/>
          <a:lstStyle/>
          <a:p>
            <a:r>
              <a:rPr lang="ru-RU" sz="2400" dirty="0"/>
              <a:t> </a:t>
            </a:r>
            <a:r>
              <a:rPr lang="ru-RU" sz="2400" b="1" dirty="0">
                <a:solidFill>
                  <a:srgbClr val="002060"/>
                </a:solidFill>
              </a:rPr>
              <a:t>«Для чего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нужен проект?»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«Ради чего он осуществляется?»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«Что станет продуктом проектной деятельности?»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«В какой форме будет презентован продукт?»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76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 этапа в развитии проектной деятельности у детей дошкольного возраста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Первый этап возможен с детьми 3,5 – 5 лет </a:t>
            </a:r>
          </a:p>
          <a:p>
            <a:pPr lvl="1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подражательно-исполнительный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Второй этап характерен для детей 5 – 6 лет</a:t>
            </a:r>
          </a:p>
          <a:p>
            <a:pPr lvl="1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развивающий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Третий этап характерен для детей 6 – 7 лет</a:t>
            </a:r>
          </a:p>
          <a:p>
            <a:pPr lvl="1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творческий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424" y="365760"/>
            <a:ext cx="10077158" cy="8018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проектной деятельности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8213" y="1600200"/>
            <a:ext cx="9372600" cy="4114800"/>
          </a:xfrm>
        </p:spPr>
        <p:txBody>
          <a:bodyPr/>
          <a:lstStyle/>
          <a:p>
            <a:pPr marL="45720" indent="0">
              <a:buNone/>
            </a:pPr>
            <a:r>
              <a:rPr lang="ru-RU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Младший дошкольный возраст</a:t>
            </a:r>
            <a:endParaRPr lang="ru-RU" sz="28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вхождение детей в проблемную игровую ситуацию (ведущая роль педагога);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активизация желания искать пути разрешения проблемной ситуации (вместе с педагогом);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начальных предпосылок поисковой деятельности (практические опыты).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0704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806" y="253218"/>
            <a:ext cx="9580099" cy="102694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проектной деятельности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8213" y="1600199"/>
            <a:ext cx="9372600" cy="5124157"/>
          </a:xfrm>
        </p:spPr>
        <p:txBody>
          <a:bodyPr/>
          <a:lstStyle/>
          <a:p>
            <a:pPr marL="45720" indent="0">
              <a:buNone/>
            </a:pPr>
            <a:r>
              <a:rPr lang="ru-RU" sz="2800" b="1" u="sng" dirty="0">
                <a:solidFill>
                  <a:srgbClr val="002060"/>
                </a:solidFill>
              </a:rPr>
              <a:t>     В старшем дошкольном возрасте – это: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формирование предпосылок поисковой деятельности, интеллектуальной инициативы;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развитие умения определять возможные методы решения проблемы с помощью взрослого, а затем и самостоятельно;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формирование умения применять данные методы, способствующие решению поставленной задачи, с использованием различных вариантов;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развитие желания пользоваться специальной терминологией, ведение конструктивной беседы в процессе совместной исследовательской деятельности.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223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Типы проектов в ДОУ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Tx/>
              <a:buFont typeface="+mj-lt"/>
              <a:buAutoNum type="arabicPeriod"/>
              <a:defRPr/>
            </a:pPr>
            <a:r>
              <a:rPr lang="ru-RU" sz="2800" b="1" dirty="0" err="1" smtClean="0">
                <a:solidFill>
                  <a:srgbClr val="002060"/>
                </a:solidFill>
              </a:rPr>
              <a:t>Ролево</a:t>
            </a:r>
            <a:r>
              <a:rPr lang="ru-RU" sz="2800" b="1" dirty="0" smtClean="0">
                <a:solidFill>
                  <a:srgbClr val="002060"/>
                </a:solidFill>
              </a:rPr>
              <a:t> – игровые</a:t>
            </a:r>
          </a:p>
          <a:p>
            <a:pPr lvl="0">
              <a:buSzTx/>
              <a:buFont typeface="+mj-lt"/>
              <a:buAutoNum type="arabicPeriod"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Исследовательские/творческие</a:t>
            </a:r>
          </a:p>
          <a:p>
            <a:pPr lvl="0">
              <a:buSzTx/>
              <a:buFont typeface="+mj-lt"/>
              <a:buAutoNum type="arabicPeriod"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Информационно-практические</a:t>
            </a:r>
          </a:p>
          <a:p>
            <a:pPr lvl="0">
              <a:buSzTx/>
              <a:buFont typeface="+mj-lt"/>
              <a:buAutoNum type="arabicPeriod"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Творческие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проектов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400" b="1" dirty="0" smtClean="0">
                <a:solidFill>
                  <a:srgbClr val="002060"/>
                </a:solidFill>
              </a:rPr>
              <a:t>комплексные: «Театр», «Сказки дедушки Корнея»..</a:t>
            </a:r>
          </a:p>
          <a:p>
            <a:pPr lvl="0">
              <a:buSzPts val="1000"/>
            </a:pPr>
            <a:r>
              <a:rPr lang="ru-RU" sz="2400" b="1" dirty="0" smtClean="0">
                <a:solidFill>
                  <a:srgbClr val="002060"/>
                </a:solidFill>
              </a:rPr>
              <a:t>межгрупповые:  «Домашние животные и птицы», «Времена года»;</a:t>
            </a:r>
          </a:p>
          <a:p>
            <a:pPr lvl="0">
              <a:buSzPts val="1000"/>
            </a:pPr>
            <a:r>
              <a:rPr lang="ru-RU" sz="2400" b="1" dirty="0" smtClean="0">
                <a:solidFill>
                  <a:srgbClr val="002060"/>
                </a:solidFill>
              </a:rPr>
              <a:t>творческие: «Мои друзья», «У нас в саду», «Любимые сказки»;</a:t>
            </a:r>
          </a:p>
          <a:p>
            <a:pPr lvl="0"/>
            <a:r>
              <a:rPr lang="ru-RU" sz="2400" b="1" dirty="0" smtClean="0">
                <a:solidFill>
                  <a:srgbClr val="002060"/>
                </a:solidFill>
              </a:rPr>
              <a:t>групповые: «Зимние сказки», «Если хочешь быть здоров», «Наша армия сильна»;</a:t>
            </a:r>
          </a:p>
          <a:p>
            <a:pPr lvl="0"/>
            <a:r>
              <a:rPr lang="ru-RU" sz="2400" b="1" dirty="0" smtClean="0">
                <a:solidFill>
                  <a:srgbClr val="002060"/>
                </a:solidFill>
              </a:rPr>
              <a:t>индивидуальные: «Я и моя семья», «Секреты моей бабушки» </a:t>
            </a:r>
          </a:p>
          <a:p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ildren Happy 16x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3" id="{7909083B-3485-49E7-BBE7-EFD488C62F99}" vid="{B57F6697-5DA8-422E-86BF-20B69A74A1E0}"/>
    </a:ext>
  </a:extLst>
</a:theme>
</file>

<file path=ppt/theme/theme2.xml><?xml version="1.0" encoding="utf-8"?>
<a:theme xmlns:a="http://schemas.openxmlformats.org/drawingml/2006/main" name="Office Them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22224F2-88E2-4E19-8BE2-5AB2030F71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Макет презентации с играющимися детьми (рисованное широкоэкранное изображение)</Template>
  <TotalTime>0</TotalTime>
  <Words>628</Words>
  <Application>Microsoft Office PowerPoint</Application>
  <PresentationFormat>Произвольный</PresentationFormat>
  <Paragraphs>83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Children Happy 16x9</vt:lpstr>
      <vt:lpstr>Консультация для воспитателей  «Метод проектов – как инновационная деятельность в ДОУ»</vt:lpstr>
      <vt:lpstr>В переводе с греческого «проект» это путь исследования. Технология происходит от греческих слов «мастерство, искусство» и «закон, наука» - это наука о мастерстве. Технология(толковый словарь) – это совокупность приёмов, применяемых в каком либо деле, искусстве, мастерстве  Педагогическая технология - это система функционирования всех компонентов педагогического процесса, построенных на научной основе, запрограммированная во времени и пространстве и приводящая к намеченным результатам </vt:lpstr>
      <vt:lpstr>Технология проектирования </vt:lpstr>
      <vt:lpstr>Планирование проектной деятельности начинается с вопросов:</vt:lpstr>
      <vt:lpstr>Три этапа в развитии проектной деятельности у детей дошкольного возраста</vt:lpstr>
      <vt:lpstr>   Задачи проектной деятельности </vt:lpstr>
      <vt:lpstr>   Задачи проектной деятельности </vt:lpstr>
      <vt:lpstr>Типы проектов в ДОУ </vt:lpstr>
      <vt:lpstr>Виды проектов</vt:lpstr>
      <vt:lpstr>Продолжительность проектов в ДОУ</vt:lpstr>
      <vt:lpstr>Технология проектной деятельности предусматривает определенную последовательность в организации обучения детей </vt:lpstr>
      <vt:lpstr>Советы воспитателю по работе над проектом:</vt:lpstr>
      <vt:lpstr>Положительные моменты технологии проектной деятельности: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2017-03-11T15:59:23Z</dcterms:created>
  <dcterms:modified xsi:type="dcterms:W3CDTF">2018-10-22T05:02:54Z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TC034618839991</vt:lpwstr>
  </property>
</Properties>
</file>