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</p:sldMasterIdLst>
  <p:notesMasterIdLst>
    <p:notesMasterId r:id="rId16"/>
  </p:notesMasterIdLst>
  <p:handoutMasterIdLst>
    <p:handoutMasterId r:id="rId17"/>
  </p:handoutMasterIdLst>
  <p:sldIdLst>
    <p:sldId id="256" r:id="rId3"/>
    <p:sldId id="260" r:id="rId4"/>
    <p:sldId id="280" r:id="rId5"/>
    <p:sldId id="277" r:id="rId6"/>
    <p:sldId id="281" r:id="rId7"/>
    <p:sldId id="275" r:id="rId8"/>
    <p:sldId id="276" r:id="rId9"/>
    <p:sldId id="282" r:id="rId10"/>
    <p:sldId id="283" r:id="rId11"/>
    <p:sldId id="284" r:id="rId12"/>
    <p:sldId id="268" r:id="rId13"/>
    <p:sldId id="264" r:id="rId14"/>
    <p:sldId id="285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B301B821-A1FF-4177-AEE7-76D212191A0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192" autoAdjust="0"/>
    <p:restoredTop sz="94280" autoAdjust="0"/>
  </p:normalViewPr>
  <p:slideViewPr>
    <p:cSldViewPr snapToGrid="0">
      <p:cViewPr>
        <p:scale>
          <a:sx n="81" d="100"/>
          <a:sy n="81" d="100"/>
        </p:scale>
        <p:origin x="-288" y="-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3" d="100"/>
          <a:sy n="83" d="100"/>
        </p:scale>
        <p:origin x="1380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B33BB8-6C7A-4BE0-9B55-9EAC48D52EC6}" type="datetimeFigureOut">
              <a:rPr lang="ru-RU" smtClean="0"/>
              <a:pPr/>
              <a:t>15.09.2017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F7AA83-DE31-4E93-AB07-EF7FB05F667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212903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11EF64-F73B-4314-BB6F-BC0937BBDF19}" type="datetimeFigureOut">
              <a:rPr lang="ru-RU" smtClean="0"/>
              <a:pPr/>
              <a:t>15.09.2017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</a:t>
            </a:r>
            <a:r>
              <a:rPr lang="ru-RU" noProof="0" dirty="0"/>
              <a:t>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5E2820-AFE1-45FA-949E-17BDB534E1D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579979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914400">
              <a:buNone/>
            </a:pPr>
            <a:fld id="{935E2820-AFE1-45FA-949E-17BDB534E1DC}" type="slidenum">
              <a:rPr lang="en-US" sz="1200" b="0" i="0">
                <a:latin typeface="Euphemia"/>
                <a:ea typeface="+mn-ea"/>
                <a:cs typeface="+mn-cs"/>
              </a:rPr>
              <a:pPr algn="r" defTabSz="914400">
                <a:buNone/>
              </a:pPr>
              <a:t>1</a:t>
            </a:fld>
            <a:endParaRPr lang="en-US" sz="1200" b="0" i="0">
              <a:latin typeface="Euphem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9915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914400">
              <a:buNone/>
            </a:pPr>
            <a:fld id="{77542409-6A04-4DC6-AC3A-D3758287A8F2}" type="slidenum">
              <a:rPr lang="en-US" sz="1200" b="0" i="0">
                <a:latin typeface="Euphemia"/>
                <a:ea typeface="+mn-ea"/>
                <a:cs typeface="+mn-cs"/>
              </a:rPr>
              <a:pPr algn="r" defTabSz="914400">
                <a:buNone/>
              </a:pPr>
              <a:t>6</a:t>
            </a:fld>
            <a:endParaRPr lang="en-US" sz="1200" b="0" i="0">
              <a:latin typeface="Euphem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84629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914400">
              <a:buNone/>
            </a:pPr>
            <a:fld id="{77542409-6A04-4DC6-AC3A-D3758287A8F2}" type="slidenum">
              <a:rPr lang="en-US" sz="1200" b="0" i="0">
                <a:latin typeface="Euphemia"/>
                <a:ea typeface="+mn-ea"/>
                <a:cs typeface="+mn-cs"/>
              </a:rPr>
              <a:pPr algn="r" defTabSz="914400">
                <a:buNone/>
              </a:pPr>
              <a:t>7</a:t>
            </a:fld>
            <a:endParaRPr lang="en-US" sz="1200" b="0" i="0">
              <a:latin typeface="Euphem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43345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 bwMode="gray"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65213" y="304800"/>
            <a:ext cx="7091361" cy="2793906"/>
          </a:xfrm>
        </p:spPr>
        <p:txBody>
          <a:bodyPr anchor="b">
            <a:normAutofit/>
          </a:bodyPr>
          <a:lstStyle>
            <a:lvl1pPr algn="l">
              <a:lnSpc>
                <a:spcPct val="80000"/>
              </a:lnSpc>
              <a:defRPr sz="6600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65213" y="3108804"/>
            <a:ext cx="7091361" cy="838200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u-RU" dirty="0"/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B9702-7FBF-4720-8670-571C5E7EEDDE}" type="datetime1">
              <a:rPr lang="ru-RU" smtClean="0"/>
              <a:pPr/>
              <a:t>15.09.2017</a:t>
            </a:fld>
            <a:endParaRPr lang="ru-RU" dirty="0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BFFB2-86D9-4B8F-A59A-553A60B94BBE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905470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27AEA-BBBB-4C9B-AB23-214EAA8AB789}" type="datetime1">
              <a:rPr lang="ru-RU" smtClean="0"/>
              <a:pPr/>
              <a:t>15.09.2017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BFFB2-86D9-4B8F-A59A-553A60B94BBE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076664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865014" y="304801"/>
            <a:ext cx="1715800" cy="54102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209800" y="304801"/>
            <a:ext cx="7502814" cy="54102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1CA30-F5CD-4CA0-B16A-349C6F830700}" type="datetime1">
              <a:rPr lang="ru-RU" smtClean="0"/>
              <a:pPr/>
              <a:t>15.09.2017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BFFB2-86D9-4B8F-A59A-553A60B94BBE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99497733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AF48E-ABA0-4B58-B562-D1D7408067C4}" type="datetime1">
              <a:rPr lang="ru-RU" smtClean="0"/>
              <a:pPr/>
              <a:t>15.09.2017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BFFB2-86D9-4B8F-A59A-553A60B94BBE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899905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 bwMode="gray"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80013" y="1600200"/>
            <a:ext cx="6400801" cy="2486025"/>
          </a:xfrm>
        </p:spPr>
        <p:txBody>
          <a:bodyPr anchor="b">
            <a:normAutofit/>
          </a:bodyPr>
          <a:lstStyle>
            <a:lvl1pPr>
              <a:defRPr sz="5200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180011" y="4105029"/>
            <a:ext cx="6400801" cy="9144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5034C-8BD9-4B0C-893B-33834FAB227F}" type="datetime1">
              <a:rPr lang="ru-RU" smtClean="0"/>
              <a:pPr/>
              <a:t>15.09.2017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BFFB2-86D9-4B8F-A59A-553A60B94BBE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179164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208213" y="1600200"/>
            <a:ext cx="4572000" cy="4114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7008813" y="1600200"/>
            <a:ext cx="4572000" cy="4114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787AA-CBCD-47F9-A04C-7106C508CDE4}" type="datetime1">
              <a:rPr lang="ru-RU" smtClean="0"/>
              <a:pPr/>
              <a:t>15.09.2017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BFFB2-86D9-4B8F-A59A-553A60B94BBE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077512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08213" y="1600200"/>
            <a:ext cx="4572000" cy="823912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21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208213" y="2505075"/>
            <a:ext cx="4572000" cy="33375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7008813" y="1600200"/>
            <a:ext cx="4572000" cy="823912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21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7008813" y="2505075"/>
            <a:ext cx="4572000" cy="33375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CC9DD-75F5-4611-BA0B-CFB1A226639C}" type="datetime1">
              <a:rPr lang="ru-RU" smtClean="0"/>
              <a:pPr/>
              <a:t>15.09.2017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BFFB2-86D9-4B8F-A59A-553A60B94BBE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330463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0F1F9-2D3D-4243-878F-D000C3F2A1C4}" type="datetime1">
              <a:rPr lang="ru-RU" smtClean="0"/>
              <a:pPr/>
              <a:t>15.09.2017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BFFB2-86D9-4B8F-A59A-553A60B94BBE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83093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bg bwMode="gray"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BCBE8-1824-4658-A8BB-BECFAEB7E35A}" type="datetime1">
              <a:rPr lang="ru-RU" smtClean="0"/>
              <a:pPr/>
              <a:t>15.09.2017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BFFB2-86D9-4B8F-A59A-553A60B94BBE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225268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bg bwMode="gray"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37612" y="2277477"/>
            <a:ext cx="2743201" cy="2322178"/>
          </a:xfrm>
        </p:spPr>
        <p:txBody>
          <a:bodyPr anchor="b">
            <a:normAutofit/>
          </a:bodyPr>
          <a:lstStyle>
            <a:lvl1pPr>
              <a:defRPr sz="2600">
                <a:solidFill>
                  <a:schemeClr val="accent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3813" y="533400"/>
            <a:ext cx="6858000" cy="48006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837614" y="4583187"/>
            <a:ext cx="2743200" cy="1131813"/>
          </a:xfrm>
        </p:spPr>
        <p:txBody>
          <a:bodyPr>
            <a:normAutofit/>
          </a:bodyPr>
          <a:lstStyle>
            <a:lvl1pPr marL="0" indent="0">
              <a:spcBef>
                <a:spcPts val="1000"/>
              </a:spcBef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5CD17-C377-4DE5-9FCA-CC7471605C58}" type="datetime1">
              <a:rPr lang="ru-RU" smtClean="0"/>
              <a:pPr/>
              <a:t>15.09.2017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BFFB2-86D9-4B8F-A59A-553A60B94BBE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97700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 bwMode="gray"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37612" y="2277477"/>
            <a:ext cx="2743201" cy="2322178"/>
          </a:xfrm>
        </p:spPr>
        <p:txBody>
          <a:bodyPr anchor="b">
            <a:normAutofit/>
          </a:bodyPr>
          <a:lstStyle>
            <a:lvl1pPr>
              <a:defRPr sz="2600">
                <a:solidFill>
                  <a:schemeClr val="accent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837614" y="4583187"/>
            <a:ext cx="2743200" cy="1131813"/>
          </a:xfrm>
        </p:spPr>
        <p:txBody>
          <a:bodyPr>
            <a:normAutofit/>
          </a:bodyPr>
          <a:lstStyle>
            <a:lvl1pPr marL="0" indent="0">
              <a:spcBef>
                <a:spcPts val="1000"/>
              </a:spcBef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E9F02-BE96-4BAE-86A5-1FA60D24CAE2}" type="datetime1">
              <a:rPr lang="ru-RU" smtClean="0"/>
              <a:pPr/>
              <a:t>15.09.2017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BFFB2-86D9-4B8F-A59A-553A60B94BB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293812" y="533400"/>
            <a:ext cx="6858001" cy="4800600"/>
          </a:xfrm>
          <a:prstGeom prst="roundRect">
            <a:avLst>
              <a:gd name="adj" fmla="val 4409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408112" y="647700"/>
            <a:ext cx="6629400" cy="4572000"/>
          </a:xfrm>
          <a:prstGeom prst="roundRect">
            <a:avLst>
              <a:gd name="adj" fmla="val 3725"/>
            </a:avLst>
          </a:prstGeom>
        </p:spPr>
        <p:txBody>
          <a:bodyPr tIns="91440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393017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08213" y="304800"/>
            <a:ext cx="9372600" cy="120041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08213" y="1600200"/>
            <a:ext cx="93726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</a:t>
            </a:r>
            <a:r>
              <a:rPr lang="ru-RU" noProof="0" dirty="0"/>
              <a:t>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253576" y="6505078"/>
            <a:ext cx="964036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bg1"/>
                </a:solidFill>
              </a:defRPr>
            </a:lvl1pPr>
          </a:lstStyle>
          <a:p>
            <a:fld id="{9D3B9702-7FBF-4720-8670-571C5E7EEDDE}" type="datetime1">
              <a:rPr lang="ru-RU" smtClean="0"/>
              <a:pPr/>
              <a:t>15.09.2017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280159" y="6505078"/>
            <a:ext cx="6876415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bg1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1580814" y="6280298"/>
            <a:ext cx="533399" cy="3491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50" b="1">
                <a:solidFill>
                  <a:schemeClr val="accent2"/>
                </a:solidFill>
              </a:defRPr>
            </a:lvl1pPr>
          </a:lstStyle>
          <a:p>
            <a:fld id="{8FDBFFB2-86D9-4B8F-A59A-553A60B94BBE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70255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90000"/>
        </a:lnSpc>
        <a:spcBef>
          <a:spcPts val="1800"/>
        </a:spcBef>
        <a:buSzPct val="80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94360" indent="-228600" algn="l" defTabSz="914400" rtl="0" eaLnBrk="1" latinLnBrk="0" hangingPunct="1">
        <a:lnSpc>
          <a:spcPct val="90000"/>
        </a:lnSpc>
        <a:spcBef>
          <a:spcPts val="1000"/>
        </a:spcBef>
        <a:buSzPct val="80000"/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3444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7452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9456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1460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83464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84313" y="304799"/>
            <a:ext cx="8494644" cy="3127513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2400" b="1" dirty="0">
                <a:solidFill>
                  <a:srgbClr val="002060"/>
                </a:solidFill>
              </a:rPr>
              <a:t>Консультация для воспитателей</a:t>
            </a:r>
            <a:r>
              <a:rPr lang="ru-RU" sz="4400" b="1" dirty="0">
                <a:solidFill>
                  <a:srgbClr val="002060"/>
                </a:solidFill>
              </a:rPr>
              <a:t/>
            </a:r>
            <a:br>
              <a:rPr lang="ru-RU" sz="4400" b="1" dirty="0">
                <a:solidFill>
                  <a:srgbClr val="002060"/>
                </a:solidFill>
              </a:rPr>
            </a:br>
            <a:r>
              <a:rPr lang="ru-RU" sz="4400" b="1" dirty="0"/>
              <a:t> </a:t>
            </a:r>
            <a:r>
              <a:rPr lang="ru-RU" sz="4400" b="1" dirty="0" smtClean="0">
                <a:solidFill>
                  <a:srgbClr val="002060"/>
                </a:solidFill>
              </a:rPr>
              <a:t>«Метод проектов – как инновационная деятельность в ДОУ»</a:t>
            </a:r>
            <a:endParaRPr lang="ru-RU" sz="4400" b="0" i="0" dirty="0">
              <a:solidFill>
                <a:srgbClr val="002060"/>
              </a:solidFill>
              <a:latin typeface="Euphemia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100639" y="6019800"/>
            <a:ext cx="7091361" cy="838200"/>
          </a:xfrm>
        </p:spPr>
        <p:txBody>
          <a:bodyPr>
            <a:normAutofit/>
          </a:bodyPr>
          <a:lstStyle/>
          <a:p>
            <a:pPr marL="0" indent="0" algn="l">
              <a:spcBef>
                <a:spcPts val="0"/>
              </a:spcBef>
              <a:buNone/>
            </a:pPr>
            <a:r>
              <a:rPr lang="ru-RU" sz="2400" i="0" dirty="0">
                <a:solidFill>
                  <a:srgbClr val="002060"/>
                </a:solidFill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Подготовила </a:t>
            </a:r>
            <a:r>
              <a:rPr lang="ru-RU" sz="2400" i="0" dirty="0" smtClean="0">
                <a:solidFill>
                  <a:srgbClr val="002060"/>
                </a:solidFill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старший воспитатель:</a:t>
            </a:r>
          </a:p>
          <a:p>
            <a:pPr marL="0" indent="0" algn="l">
              <a:spcBef>
                <a:spcPts val="0"/>
              </a:spcBef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                   Волкова Е. А.</a:t>
            </a:r>
            <a:endParaRPr lang="ru-RU" sz="2400" i="0" dirty="0">
              <a:solidFill>
                <a:srgbClr val="002060"/>
              </a:solidFill>
              <a:latin typeface="Times New Roman" pitchFamily="18" charset="0"/>
              <a:ea typeface="MS Mincho" pitchFamily="49" charset="-128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84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Продолжительность проектов в ДОУ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z="2800" b="1" dirty="0" smtClean="0">
                <a:solidFill>
                  <a:srgbClr val="002060"/>
                </a:solidFill>
              </a:rPr>
              <a:t>Краткосрочный проект (одно или несколько занятий, 1 неделя— месяц)</a:t>
            </a:r>
          </a:p>
          <a:p>
            <a:pPr lvl="0"/>
            <a:r>
              <a:rPr lang="ru-RU" sz="2800" b="1" dirty="0" smtClean="0">
                <a:solidFill>
                  <a:srgbClr val="002060"/>
                </a:solidFill>
              </a:rPr>
              <a:t>Проект средней продолжительности (2—4 месяца)</a:t>
            </a:r>
          </a:p>
          <a:p>
            <a:pPr lvl="0"/>
            <a:r>
              <a:rPr lang="ru-RU" sz="2800" b="1" dirty="0" smtClean="0">
                <a:solidFill>
                  <a:srgbClr val="002060"/>
                </a:solidFill>
              </a:rPr>
              <a:t>Долгосрочный проект (учебный год)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017" y="0"/>
            <a:ext cx="12085983" cy="778213"/>
          </a:xfrm>
        </p:spPr>
        <p:txBody>
          <a:bodyPr anchor="t">
            <a:normAutofit fontScale="90000"/>
          </a:bodyPr>
          <a:lstStyle/>
          <a:p>
            <a:pPr algn="ctr">
              <a:spcBef>
                <a:spcPts val="0"/>
              </a:spcBef>
            </a:pP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Технология проектной деятельности предусматривает определенную последовательность в организации обучения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детей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200" b="1" i="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47930" y="1007165"/>
            <a:ext cx="8044070" cy="5687426"/>
          </a:xfrm>
          <a:noFill/>
          <a:ln>
            <a:solidFill>
              <a:schemeClr val="bg1"/>
            </a:solidFill>
          </a:ln>
        </p:spPr>
        <p:txBody>
          <a:bodyPr>
            <a:normAutofit fontScale="92500" lnSpcReduction="20000"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1.Выбор темы: педагог 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помогает ребенку выбрать наиболее актуальную и посильную для него задачу на определенный отрезок времени. </a:t>
            </a:r>
          </a:p>
          <a:p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Разработка проекта — план деятельности по достижению цели: </a:t>
            </a:r>
          </a:p>
          <a:p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• к кому обратиться за помощью (взрослому, педагогу).</a:t>
            </a:r>
          </a:p>
          <a:p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• в каких источниках можно найти информацию.</a:t>
            </a:r>
          </a:p>
          <a:p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• какие предметы использовать (принадлежности, оборудование).</a:t>
            </a:r>
          </a:p>
          <a:p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• с какими предметами научиться работать для достижения цели.</a:t>
            </a:r>
          </a:p>
          <a:p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 Р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еализация 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проекта — практическая часть.</a:t>
            </a:r>
          </a:p>
          <a:p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4.Публичное представление продукта проектной деятельности.</a:t>
            </a:r>
          </a:p>
          <a:p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Подведение итогов  - рефлексия, определение задач для новых проектов.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9415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5846" y="199292"/>
            <a:ext cx="11404967" cy="633046"/>
          </a:xfrm>
        </p:spPr>
        <p:txBody>
          <a:bodyPr/>
          <a:lstStyle/>
          <a:p>
            <a:pPr algn="ctr"/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Советы воспитателю по работе над проектом: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051538" y="492370"/>
            <a:ext cx="9906000" cy="5650522"/>
          </a:xfrm>
        </p:spPr>
        <p:txBody>
          <a:bodyPr>
            <a:normAutofit lnSpcReduction="10000"/>
          </a:bodyPr>
          <a:lstStyle/>
          <a:p>
            <a:pPr marL="45720" indent="0">
              <a:buNone/>
            </a:pPr>
            <a:endParaRPr lang="ru-RU" dirty="0" smtClean="0"/>
          </a:p>
          <a:p>
            <a:pPr lvl="1"/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Глубоко изучить тематику проекта, подготовить предметно-пространственную развивающую среду.</a:t>
            </a:r>
          </a:p>
          <a:p>
            <a:pPr lvl="1"/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Создавать 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игровую мотивацию, опираясь на интересы детей и их эмоциональный отклик.</a:t>
            </a:r>
          </a:p>
          <a:p>
            <a:pPr lvl="1"/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Вводить детей в проблемную ситуацию, доступную для их понимания и с опорой на их личный опыт.</a:t>
            </a:r>
          </a:p>
          <a:p>
            <a:pPr lvl="1"/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Заинтересовать каждого ребенка тематикой проекта, поддерживать его любознательность и устойчивый интерес к проблеме.</a:t>
            </a:r>
          </a:p>
          <a:p>
            <a:pPr lvl="1"/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 составлении совместного плана работы с детьми над проектом поддерживать детскую инициативу.</a:t>
            </a:r>
          </a:p>
          <a:p>
            <a:pPr lvl="1"/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Тактично рассматривать все предложенные детьми варианты решения проблемы: ребенок должен иметь право на ошибку и не бояться высказываться.</a:t>
            </a:r>
          </a:p>
          <a:p>
            <a:pPr lvl="1"/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Соблюдать принцип последовательности и регулярности в работе над проектом.</a:t>
            </a:r>
          </a:p>
          <a:p>
            <a:pPr lvl="1"/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ходе работы над проектом создавать атмосферу сотворчества с ребенком, используя индивидуальный подход.</a:t>
            </a:r>
          </a:p>
          <a:p>
            <a:pPr lvl="1"/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Развивать творческое воображение и фантазию детей.</a:t>
            </a:r>
          </a:p>
          <a:p>
            <a:pPr lvl="1"/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Творчески подходить к реализации проекта; ориентировать детей на использование накопленных наблюдений, знаний, впечатлений.</a:t>
            </a:r>
          </a:p>
          <a:p>
            <a:pPr lvl="1"/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Ненавязчиво вовлекать родителей в совместную работу над проектом, создавая радостную атмосферу совместного с ребенком творчества.</a:t>
            </a:r>
          </a:p>
          <a:p>
            <a:pPr lvl="1"/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Заключительный этап проекта тщательно готовить и проводить его                                 презентацию всеми участниками.</a:t>
            </a: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552246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817" y="0"/>
            <a:ext cx="11410996" cy="1505216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Положительные моменты технологии проектной деятельности: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изменение позиции воспитателя. Из носителя готовых знаний он превращается в организатора познавательной, исследовательской деятельности своих воспитанников; изменяется психологический климат в группе; </a:t>
            </a:r>
          </a:p>
          <a:p>
            <a:pPr lvl="0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знания, приобретаемые в ходе реализации проекта, становятся достоянием личного детского опыта, т.е. знания нужны детям и поэтому интересны;</a:t>
            </a:r>
          </a:p>
          <a:p>
            <a:pPr lvl="0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приобретение умения рассуждать: дети учатся ставить цель, подбирать средства для ее достижения, оценивать последствия;</a:t>
            </a:r>
          </a:p>
          <a:p>
            <a:pPr lvl="0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развитие коммуникативных навыков: умение договариваться, принимать чужую точку зрения, умение откликаться на идеи, выдвигаемые другими, умение сотрудничать, оказывать содействие — иначе цель, к которой дети стремятся, не будет достигнута. Таким образом, связь социальной жизни в группе с нравственным воспитанием и интеллектуальным развитием обеспечивает целостность развития личности ребенка.</a:t>
            </a:r>
          </a:p>
          <a:p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892" y="398072"/>
            <a:ext cx="11516597" cy="3034676"/>
          </a:xfrm>
        </p:spPr>
        <p:txBody>
          <a:bodyPr>
            <a:normAutofit fontScale="90000"/>
          </a:bodyPr>
          <a:lstStyle/>
          <a:p>
            <a:pPr lvl="0">
              <a:spcBef>
                <a:spcPts val="1800"/>
              </a:spcBef>
            </a:pPr>
            <a:r>
              <a:rPr lang="ru-RU" sz="3100" b="1" dirty="0">
                <a:solidFill>
                  <a:srgbClr val="000000"/>
                </a:solidFill>
                <a:latin typeface="+mn-lt"/>
                <a:ea typeface="+mn-ea"/>
                <a:cs typeface="Times New Roman" panose="02020603050405020304" pitchFamily="18" charset="0"/>
              </a:rPr>
              <a:t>В переводе с греческого «проект» это путь исследования.</a:t>
            </a:r>
            <a:br>
              <a:rPr lang="ru-RU" sz="3100" b="1" dirty="0">
                <a:solidFill>
                  <a:srgbClr val="000000"/>
                </a:solidFill>
                <a:latin typeface="+mn-lt"/>
                <a:ea typeface="+mn-ea"/>
                <a:cs typeface="Times New Roman" panose="02020603050405020304" pitchFamily="18" charset="0"/>
              </a:rPr>
            </a:br>
            <a:r>
              <a:rPr lang="ru-RU" sz="3100" b="1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Технология происходит от греческих слов «мастерство, искусство» и «закон, наука» - это наука о мастерстве.</a:t>
            </a:r>
            <a:r>
              <a:rPr lang="ru-RU" sz="3100" b="1" dirty="0">
                <a:solidFill>
                  <a:srgbClr val="000000"/>
                </a:solidFill>
                <a:latin typeface="+mn-lt"/>
                <a:ea typeface="+mn-ea"/>
                <a:cs typeface="Times New Roman" panose="02020603050405020304" pitchFamily="18" charset="0"/>
              </a:rPr>
              <a:t/>
            </a:r>
            <a:br>
              <a:rPr lang="ru-RU" sz="3100" b="1" dirty="0">
                <a:solidFill>
                  <a:srgbClr val="000000"/>
                </a:solidFill>
                <a:latin typeface="+mn-lt"/>
                <a:ea typeface="+mn-ea"/>
                <a:cs typeface="Times New Roman" panose="02020603050405020304" pitchFamily="18" charset="0"/>
              </a:rPr>
            </a:br>
            <a:r>
              <a:rPr lang="ru-RU" sz="2700" b="1" dirty="0">
                <a:solidFill>
                  <a:srgbClr val="000000"/>
                </a:solidFill>
                <a:latin typeface="+mn-lt"/>
                <a:ea typeface="+mn-ea"/>
                <a:cs typeface="Times New Roman" panose="02020603050405020304" pitchFamily="18" charset="0"/>
              </a:rPr>
              <a:t>Технология</a:t>
            </a:r>
            <a:r>
              <a:rPr lang="ru-RU" sz="2700" b="1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(толковый словарь</a:t>
            </a:r>
            <a:r>
              <a:rPr lang="ru-RU" sz="3100" b="1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)</a:t>
            </a:r>
            <a:r>
              <a:rPr lang="ru-RU" sz="3100" b="1" dirty="0">
                <a:solidFill>
                  <a:srgbClr val="000000"/>
                </a:solidFill>
                <a:latin typeface="+mn-lt"/>
                <a:ea typeface="+mn-ea"/>
                <a:cs typeface="Times New Roman" panose="02020603050405020304" pitchFamily="18" charset="0"/>
              </a:rPr>
              <a:t> </a:t>
            </a:r>
            <a:r>
              <a:rPr lang="ru-RU" sz="2200" dirty="0">
                <a:solidFill>
                  <a:srgbClr val="000000"/>
                </a:solidFill>
                <a:latin typeface="+mn-lt"/>
                <a:ea typeface="+mn-ea"/>
                <a:cs typeface="Times New Roman" panose="02020603050405020304" pitchFamily="18" charset="0"/>
              </a:rPr>
              <a:t>– это совокупность приёмов, применяемых в каком либо деле, искусстве, мастерстве </a:t>
            </a:r>
            <a:r>
              <a:rPr lang="ru-RU" sz="2000" dirty="0">
                <a:solidFill>
                  <a:srgbClr val="000000"/>
                </a:solidFill>
                <a:latin typeface="+mn-lt"/>
                <a:ea typeface="+mn-ea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rgbClr val="000000"/>
                </a:solidFill>
                <a:latin typeface="+mn-lt"/>
                <a:ea typeface="+mn-ea"/>
                <a:cs typeface="Times New Roman" panose="02020603050405020304" pitchFamily="18" charset="0"/>
              </a:rPr>
            </a:br>
            <a:r>
              <a:rPr lang="ru-RU" sz="2700" b="1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Педагогическая технология </a:t>
            </a:r>
            <a:r>
              <a:rPr lang="ru-RU" sz="220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- это система функционирования всех компонентов педагогического процесса, построенных на научной основе, запрограммированная во времени и пространстве и приводящая к намеченным результатам</a:t>
            </a: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sz="4000" b="0" i="0" dirty="0">
              <a:solidFill>
                <a:srgbClr val="595959"/>
              </a:solidFill>
              <a:latin typeface="Euphemia"/>
              <a:ea typeface="+mj-ea"/>
              <a:cs typeface="+mj-cs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97246" y="2878111"/>
            <a:ext cx="7797806" cy="3492710"/>
          </a:xfrm>
          <a:noFill/>
          <a:ln>
            <a:noFill/>
          </a:ln>
        </p:spPr>
        <p:txBody>
          <a:bodyPr>
            <a:noAutofit/>
          </a:bodyPr>
          <a:lstStyle/>
          <a:p>
            <a:pPr algn="just"/>
            <a:r>
              <a:rPr lang="ru-RU" b="1" dirty="0">
                <a:solidFill>
                  <a:schemeClr val="tx2"/>
                </a:solidFill>
                <a:cs typeface="Times New Roman" panose="02020603050405020304" pitchFamily="18" charset="0"/>
              </a:rPr>
              <a:t>Проект</a:t>
            </a:r>
            <a:r>
              <a:rPr lang="ru-RU" sz="1800" dirty="0">
                <a:solidFill>
                  <a:schemeClr val="tx2"/>
                </a:solidFill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tx2"/>
                </a:solidFill>
                <a:cs typeface="Times New Roman" panose="02020603050405020304" pitchFamily="18" charset="0"/>
              </a:rPr>
              <a:t>– специально организованный взрослым и выполняемый детьми комплекс действий, завершающийся созданием творческих работ.</a:t>
            </a:r>
          </a:p>
          <a:p>
            <a:pPr algn="just"/>
            <a:r>
              <a:rPr lang="ru-RU" b="1" dirty="0">
                <a:solidFill>
                  <a:schemeClr val="tx2"/>
                </a:solidFill>
              </a:rPr>
              <a:t>Проектная деятельность </a:t>
            </a:r>
            <a:r>
              <a:rPr lang="ru-RU" sz="1800" dirty="0">
                <a:solidFill>
                  <a:schemeClr val="tx2"/>
                </a:solidFill>
              </a:rPr>
              <a:t>– </a:t>
            </a:r>
            <a:r>
              <a:rPr lang="ru-RU" dirty="0">
                <a:solidFill>
                  <a:schemeClr val="tx2"/>
                </a:solidFill>
              </a:rPr>
              <a:t>это целенаправленная деятельность, с определенной целью, по определенному плану для решения поисковых, исследовательских, практических задач по любому направлению содержания образования</a:t>
            </a:r>
          </a:p>
          <a:p>
            <a:pPr algn="just"/>
            <a:r>
              <a:rPr lang="ru-RU" b="1" dirty="0">
                <a:solidFill>
                  <a:schemeClr val="tx2"/>
                </a:solidFill>
                <a:cs typeface="Times New Roman" panose="02020603050405020304" pitchFamily="18" charset="0"/>
              </a:rPr>
              <a:t>Метод проектов </a:t>
            </a:r>
            <a:r>
              <a:rPr lang="ru-RU" sz="1800" dirty="0">
                <a:solidFill>
                  <a:schemeClr val="tx2"/>
                </a:solidFill>
                <a:cs typeface="Times New Roman" panose="02020603050405020304" pitchFamily="18" charset="0"/>
              </a:rPr>
              <a:t>– </a:t>
            </a:r>
            <a:r>
              <a:rPr lang="ru-RU" dirty="0">
                <a:solidFill>
                  <a:schemeClr val="tx2"/>
                </a:solidFill>
                <a:cs typeface="Times New Roman" panose="02020603050405020304" pitchFamily="18" charset="0"/>
              </a:rPr>
              <a:t>это педагогическая технология, стержнем которой является самостоятельная деятельность детей – исследовательская, познавательная, продуктивная, в процессе которой ребенок познает окружающий мир и воплощает новые знания в реальные продукты.</a:t>
            </a:r>
            <a:endParaRPr lang="ru-RU" sz="1800" dirty="0">
              <a:solidFill>
                <a:schemeClr val="tx2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4568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Технология проектирования 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Целепологание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/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2.Разработка проекта </a:t>
            </a:r>
            <a:endParaRPr lang="ru-RU" sz="3200" dirty="0" smtClean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/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Выполнение проекта </a:t>
            </a:r>
            <a:endParaRPr lang="ru-RU" sz="3200" dirty="0" smtClean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/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4.Публичное представление продукта проектной деятельности.</a:t>
            </a:r>
            <a:endParaRPr lang="ru-RU" sz="3200" dirty="0" smtClean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/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5. Подведение итогов</a:t>
            </a:r>
          </a:p>
          <a:p>
            <a:pPr lvl="0"/>
            <a:endParaRPr lang="ru-RU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809" y="367748"/>
            <a:ext cx="11449878" cy="1381539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Планирование проектной деятельности начинается с вопросов: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68244" y="2089824"/>
            <a:ext cx="7639443" cy="2494890"/>
          </a:xfrm>
        </p:spPr>
        <p:txBody>
          <a:bodyPr/>
          <a:lstStyle/>
          <a:p>
            <a:r>
              <a:rPr lang="ru-RU" sz="2400" dirty="0"/>
              <a:t> </a:t>
            </a:r>
            <a:r>
              <a:rPr lang="ru-RU" sz="2400" b="1" dirty="0">
                <a:solidFill>
                  <a:srgbClr val="002060"/>
                </a:solidFill>
              </a:rPr>
              <a:t>«Для чего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b="1" dirty="0">
                <a:solidFill>
                  <a:srgbClr val="002060"/>
                </a:solidFill>
              </a:rPr>
              <a:t>нужен проект?»</a:t>
            </a:r>
          </a:p>
          <a:p>
            <a:r>
              <a:rPr lang="ru-RU" sz="2400" b="1" dirty="0">
                <a:solidFill>
                  <a:srgbClr val="002060"/>
                </a:solidFill>
              </a:rPr>
              <a:t> «Ради чего он осуществляется?»</a:t>
            </a:r>
          </a:p>
          <a:p>
            <a:r>
              <a:rPr lang="ru-RU" sz="2400" b="1" dirty="0">
                <a:solidFill>
                  <a:srgbClr val="002060"/>
                </a:solidFill>
              </a:rPr>
              <a:t>«Что станет продуктом проектной деятельности?»</a:t>
            </a:r>
          </a:p>
          <a:p>
            <a:r>
              <a:rPr lang="ru-RU" sz="2400" b="1" dirty="0">
                <a:solidFill>
                  <a:srgbClr val="002060"/>
                </a:solidFill>
              </a:rPr>
              <a:t>«В какой форме будет презентован продукт?»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46768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Три этапа в развитии проектной деятельности у детей дошкольного возраста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Первый этап возможен с детьми 3,5 – 5 лет </a:t>
            </a:r>
          </a:p>
          <a:p>
            <a:pPr lvl="1">
              <a:buNone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подражательно-исполнительный</a:t>
            </a:r>
          </a:p>
          <a:p>
            <a:pPr lvl="0"/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Второй этап характерен для детей 5 – 6 лет</a:t>
            </a:r>
          </a:p>
          <a:p>
            <a:pPr lvl="1">
              <a:buNone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развивающий</a:t>
            </a:r>
          </a:p>
          <a:p>
            <a:pPr lvl="0"/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Третий этап характерен для детей 6 – 7 лет</a:t>
            </a:r>
          </a:p>
          <a:p>
            <a:pPr lvl="1">
              <a:buNone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творческий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424" y="365760"/>
            <a:ext cx="10077158" cy="80185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/>
            </a:r>
            <a:br>
              <a:rPr lang="ru-RU" b="1" dirty="0">
                <a:solidFill>
                  <a:srgbClr val="C00000"/>
                </a:solidFill>
              </a:rPr>
            </a:br>
            <a:r>
              <a:rPr lang="ru-RU" b="1" dirty="0">
                <a:solidFill>
                  <a:srgbClr val="C00000"/>
                </a:solidFill>
              </a:rPr>
              <a:t/>
            </a:r>
            <a:br>
              <a:rPr lang="ru-RU" b="1" dirty="0">
                <a:solidFill>
                  <a:srgbClr val="C00000"/>
                </a:solidFill>
              </a:rPr>
            </a:br>
            <a:r>
              <a:rPr lang="ru-RU" dirty="0"/>
              <a:t/>
            </a:r>
            <a:br>
              <a:rPr lang="ru-RU" dirty="0"/>
            </a:b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Задачи проектной деятельности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08213" y="1600200"/>
            <a:ext cx="9372600" cy="4114800"/>
          </a:xfrm>
        </p:spPr>
        <p:txBody>
          <a:bodyPr/>
          <a:lstStyle/>
          <a:p>
            <a:pPr marL="45720" indent="0">
              <a:buNone/>
            </a:pPr>
            <a:r>
              <a:rPr lang="ru-RU" sz="2800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Младший дошкольный возраст</a:t>
            </a:r>
            <a:endParaRPr lang="ru-RU" sz="2800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вхождение детей в проблемную игровую ситуацию (ведущая роль педагога);</a:t>
            </a:r>
          </a:p>
          <a:p>
            <a:pPr lvl="0"/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активизация желания искать пути разрешения проблемной ситуации (вместе с педагогом);</a:t>
            </a:r>
          </a:p>
          <a:p>
            <a:pPr lvl="0"/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формирование начальных предпосылок поисковой деятельности (практические опыты).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007042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8806" y="253218"/>
            <a:ext cx="9580099" cy="1026941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/>
            </a:r>
            <a:br>
              <a:rPr lang="ru-RU" b="1" dirty="0">
                <a:solidFill>
                  <a:srgbClr val="C00000"/>
                </a:solidFill>
              </a:rPr>
            </a:br>
            <a:r>
              <a:rPr lang="ru-RU" b="1" dirty="0">
                <a:solidFill>
                  <a:srgbClr val="C00000"/>
                </a:solidFill>
              </a:rPr>
              <a:t/>
            </a:r>
            <a:br>
              <a:rPr lang="ru-RU" b="1" dirty="0">
                <a:solidFill>
                  <a:srgbClr val="C00000"/>
                </a:solidFill>
              </a:rPr>
            </a:br>
            <a:r>
              <a:rPr lang="ru-RU" dirty="0"/>
              <a:t/>
            </a:r>
            <a:br>
              <a:rPr lang="ru-RU" dirty="0"/>
            </a:b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Задачи проектной деятельности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08213" y="1600199"/>
            <a:ext cx="9372600" cy="5124157"/>
          </a:xfrm>
        </p:spPr>
        <p:txBody>
          <a:bodyPr/>
          <a:lstStyle/>
          <a:p>
            <a:pPr marL="45720" indent="0">
              <a:buNone/>
            </a:pPr>
            <a:r>
              <a:rPr lang="ru-RU" sz="2800" b="1" u="sng" dirty="0">
                <a:solidFill>
                  <a:srgbClr val="002060"/>
                </a:solidFill>
              </a:rPr>
              <a:t>     В старшем дошкольном возрасте – это:</a:t>
            </a:r>
          </a:p>
          <a:p>
            <a:pPr lvl="0"/>
            <a:r>
              <a:rPr lang="ru-RU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формирование предпосылок поисковой деятельности, интеллектуальной инициативы;</a:t>
            </a:r>
          </a:p>
          <a:p>
            <a:pPr lvl="0"/>
            <a:r>
              <a:rPr lang="ru-RU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развитие умения определять возможные методы решения проблемы с помощью взрослого, а затем и самостоятельно;</a:t>
            </a:r>
          </a:p>
          <a:p>
            <a:pPr lvl="0"/>
            <a:r>
              <a:rPr lang="ru-RU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формирование умения применять данные методы, способствующие решению поставленной задачи, с использованием различных вариантов;</a:t>
            </a:r>
          </a:p>
          <a:p>
            <a:pPr lvl="0"/>
            <a:r>
              <a:rPr lang="ru-RU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развитие желания пользоваться специальной терминологией, ведение конструктивной беседы в процессе совместной исследовательской деятельности.</a:t>
            </a:r>
          </a:p>
          <a:p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52238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Типы проектов в ДОУ 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SzTx/>
              <a:buFont typeface="+mj-lt"/>
              <a:buAutoNum type="arabicPeriod"/>
              <a:defRPr/>
            </a:pPr>
            <a:r>
              <a:rPr lang="ru-RU" sz="2800" b="1" dirty="0" err="1" smtClean="0">
                <a:solidFill>
                  <a:srgbClr val="002060"/>
                </a:solidFill>
              </a:rPr>
              <a:t>Ролево</a:t>
            </a:r>
            <a:r>
              <a:rPr lang="ru-RU" sz="2800" b="1" dirty="0" smtClean="0">
                <a:solidFill>
                  <a:srgbClr val="002060"/>
                </a:solidFill>
              </a:rPr>
              <a:t> – игровые</a:t>
            </a:r>
          </a:p>
          <a:p>
            <a:pPr lvl="0">
              <a:buSzTx/>
              <a:buFont typeface="+mj-lt"/>
              <a:buAutoNum type="arabicPeriod"/>
              <a:defRPr/>
            </a:pPr>
            <a:r>
              <a:rPr lang="ru-RU" sz="2800" b="1" dirty="0" smtClean="0">
                <a:solidFill>
                  <a:srgbClr val="002060"/>
                </a:solidFill>
              </a:rPr>
              <a:t>Исследовательские/творческие</a:t>
            </a:r>
          </a:p>
          <a:p>
            <a:pPr lvl="0">
              <a:buSzTx/>
              <a:buFont typeface="+mj-lt"/>
              <a:buAutoNum type="arabicPeriod"/>
              <a:defRPr/>
            </a:pPr>
            <a:r>
              <a:rPr lang="ru-RU" sz="2800" b="1" dirty="0" smtClean="0">
                <a:solidFill>
                  <a:srgbClr val="002060"/>
                </a:solidFill>
              </a:rPr>
              <a:t>Информационно-практические</a:t>
            </a:r>
          </a:p>
          <a:p>
            <a:pPr lvl="0">
              <a:buSzTx/>
              <a:buFont typeface="+mj-lt"/>
              <a:buAutoNum type="arabicPeriod"/>
              <a:defRPr/>
            </a:pPr>
            <a:r>
              <a:rPr lang="ru-RU" sz="2800" b="1" dirty="0" smtClean="0">
                <a:solidFill>
                  <a:srgbClr val="002060"/>
                </a:solidFill>
              </a:rPr>
              <a:t>Творческие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Виды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проектов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ru-RU" sz="2400" b="1" dirty="0" smtClean="0">
                <a:solidFill>
                  <a:srgbClr val="002060"/>
                </a:solidFill>
              </a:rPr>
              <a:t>комплексные: «Театр», «Сказки дедушки Корнея»..</a:t>
            </a:r>
          </a:p>
          <a:p>
            <a:pPr lvl="0">
              <a:buSzPts val="1000"/>
            </a:pPr>
            <a:r>
              <a:rPr lang="ru-RU" sz="2400" b="1" dirty="0" smtClean="0">
                <a:solidFill>
                  <a:srgbClr val="002060"/>
                </a:solidFill>
              </a:rPr>
              <a:t>межгрупповые:  «Домашние животные и птицы», «Времена года»;</a:t>
            </a:r>
          </a:p>
          <a:p>
            <a:pPr lvl="0">
              <a:buSzPts val="1000"/>
            </a:pPr>
            <a:r>
              <a:rPr lang="ru-RU" sz="2400" b="1" dirty="0" smtClean="0">
                <a:solidFill>
                  <a:srgbClr val="002060"/>
                </a:solidFill>
              </a:rPr>
              <a:t>творческие: «Мои друзья», «У нас в саду», «Любимые сказки»;</a:t>
            </a:r>
          </a:p>
          <a:p>
            <a:pPr lvl="0"/>
            <a:r>
              <a:rPr lang="ru-RU" sz="2400" b="1" dirty="0" smtClean="0">
                <a:solidFill>
                  <a:srgbClr val="002060"/>
                </a:solidFill>
              </a:rPr>
              <a:t>групповые: «Зимние сказки», «Если хочешь быть здоров», «Наша армия сильна»;</a:t>
            </a:r>
          </a:p>
          <a:p>
            <a:pPr lvl="0"/>
            <a:r>
              <a:rPr lang="ru-RU" sz="2400" b="1" dirty="0" smtClean="0">
                <a:solidFill>
                  <a:srgbClr val="002060"/>
                </a:solidFill>
              </a:rPr>
              <a:t>индивидуальные: «Я и моя семья», «Секреты моей бабушки» </a:t>
            </a:r>
          </a:p>
          <a:p>
            <a:endParaRPr lang="ru-RU" sz="24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hildren Happy 16x9">
  <a:themeElements>
    <a:clrScheme name="Children Happy">
      <a:dk1>
        <a:srgbClr val="595959"/>
      </a:dk1>
      <a:lt1>
        <a:sysClr val="window" lastClr="FFFFFF"/>
      </a:lt1>
      <a:dk2>
        <a:srgbClr val="000000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9D66D"/>
      </a:accent5>
      <a:accent6>
        <a:srgbClr val="838383"/>
      </a:accent6>
      <a:hlink>
        <a:srgbClr val="F59E00"/>
      </a:hlink>
      <a:folHlink>
        <a:srgbClr val="B2B2B2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Presentation3" id="{7909083B-3485-49E7-BBE7-EFD488C62F99}" vid="{B57F6697-5DA8-422E-86BF-20B69A74A1E0}"/>
    </a:ext>
  </a:extLst>
</a:theme>
</file>

<file path=ppt/theme/theme2.xml><?xml version="1.0" encoding="utf-8"?>
<a:theme xmlns:a="http://schemas.openxmlformats.org/drawingml/2006/main" name="Office Theme">
  <a:themeElements>
    <a:clrScheme name="Children Happy">
      <a:dk1>
        <a:srgbClr val="595959"/>
      </a:dk1>
      <a:lt1>
        <a:sysClr val="window" lastClr="FFFFFF"/>
      </a:lt1>
      <a:dk2>
        <a:srgbClr val="000000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9D66D"/>
      </a:accent5>
      <a:accent6>
        <a:srgbClr val="838383"/>
      </a:accent6>
      <a:hlink>
        <a:srgbClr val="F59E00"/>
      </a:hlink>
      <a:folHlink>
        <a:srgbClr val="B2B2B2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Children Happy">
      <a:dk1>
        <a:srgbClr val="595959"/>
      </a:dk1>
      <a:lt1>
        <a:sysClr val="window" lastClr="FFFFFF"/>
      </a:lt1>
      <a:dk2>
        <a:srgbClr val="000000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9D66D"/>
      </a:accent5>
      <a:accent6>
        <a:srgbClr val="838383"/>
      </a:accent6>
      <a:hlink>
        <a:srgbClr val="F59E00"/>
      </a:hlink>
      <a:folHlink>
        <a:srgbClr val="B2B2B2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122224F2-88E2-4E19-8BE2-5AB2030F715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Макет презентации с играющимися детьми (рисованное широкоэкранное изображение)</Template>
  <TotalTime>0</TotalTime>
  <Words>629</Words>
  <Application>Microsoft Office PowerPoint</Application>
  <PresentationFormat>Произвольный</PresentationFormat>
  <Paragraphs>83</Paragraphs>
  <Slides>13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Children Happy 16x9</vt:lpstr>
      <vt:lpstr>Консультация для воспитателей  «Метод проектов – как инновационная деятельность в ДОУ»</vt:lpstr>
      <vt:lpstr>В переводе с греческого «проект» это путь исследования. Технология происходит от греческих слов «мастерство, искусство» и «закон, наука» - это наука о мастерстве. Технология(толковый словарь) – это совокупность приёмов, применяемых в каком либо деле, искусстве, мастерстве  Педагогическая технология - это система функционирования всех компонентов педагогического процесса, построенных на научной основе, запрограммированная во времени и пространстве и приводящая к намеченным результатам </vt:lpstr>
      <vt:lpstr>Технология проектирования </vt:lpstr>
      <vt:lpstr>Планирование проектной деятельности начинается с вопросов:</vt:lpstr>
      <vt:lpstr>Три этапа в развитии проектной деятельности у детей дошкольного возраста</vt:lpstr>
      <vt:lpstr>   Задачи проектной деятельности </vt:lpstr>
      <vt:lpstr>   Задачи проектной деятельности </vt:lpstr>
      <vt:lpstr>Типы проектов в ДОУ </vt:lpstr>
      <vt:lpstr>Виды проектов</vt:lpstr>
      <vt:lpstr>Продолжительность проектов в ДОУ</vt:lpstr>
      <vt:lpstr>Технология проектной деятельности предусматривает определенную последовательность в организации обучения детей </vt:lpstr>
      <vt:lpstr>Советы воспитателю по работе над проектом:</vt:lpstr>
      <vt:lpstr>Положительные моменты технологии проектной деятельности: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2017-03-11T15:59:23Z</dcterms:created>
  <dcterms:modified xsi:type="dcterms:W3CDTF">2017-09-15T07:16:29Z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TC034618839991</vt:lpwstr>
  </property>
</Properties>
</file>