
<file path=[Content_Types].xml><?xml version="1.0" encoding="utf-8"?>
<Types xmlns="http://schemas.openxmlformats.org/package/2006/content-types">
  <Default Extension="png" ContentType="image/png"/>
  <Default Extension="mp3" ContentType="audio/mpe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7" r:id="rId1"/>
  </p:sldMasterIdLst>
  <p:notesMasterIdLst>
    <p:notesMasterId r:id="rId32"/>
  </p:notesMasterIdLst>
  <p:sldIdLst>
    <p:sldId id="256" r:id="rId2"/>
    <p:sldId id="284" r:id="rId3"/>
    <p:sldId id="257" r:id="rId4"/>
    <p:sldId id="260" r:id="rId5"/>
    <p:sldId id="296" r:id="rId6"/>
    <p:sldId id="297" r:id="rId7"/>
    <p:sldId id="298" r:id="rId8"/>
    <p:sldId id="299" r:id="rId9"/>
    <p:sldId id="268" r:id="rId10"/>
    <p:sldId id="300" r:id="rId11"/>
    <p:sldId id="301" r:id="rId12"/>
    <p:sldId id="302" r:id="rId13"/>
    <p:sldId id="303" r:id="rId14"/>
    <p:sldId id="304" r:id="rId15"/>
    <p:sldId id="310" r:id="rId16"/>
    <p:sldId id="311" r:id="rId17"/>
    <p:sldId id="312" r:id="rId18"/>
    <p:sldId id="313" r:id="rId19"/>
    <p:sldId id="314" r:id="rId20"/>
    <p:sldId id="305" r:id="rId21"/>
    <p:sldId id="306" r:id="rId22"/>
    <p:sldId id="307" r:id="rId23"/>
    <p:sldId id="308" r:id="rId24"/>
    <p:sldId id="309" r:id="rId25"/>
    <p:sldId id="315" r:id="rId26"/>
    <p:sldId id="316" r:id="rId27"/>
    <p:sldId id="317" r:id="rId28"/>
    <p:sldId id="318" r:id="rId29"/>
    <p:sldId id="319" r:id="rId30"/>
    <p:sldId id="285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User" initials="U" lastIdx="0" clrIdx="0">
    <p:extLst>
      <p:ext uri="{19B8F6BF-5375-455C-9EA6-DF929625EA0E}">
        <p15:presenceInfo xmlns:p15="http://schemas.microsoft.com/office/powerpoint/2012/main" userId="Us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  <a:srgbClr val="006600"/>
    <a:srgbClr val="009900"/>
    <a:srgbClr val="F2F4F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162" autoAdjust="0"/>
  </p:normalViewPr>
  <p:slideViewPr>
    <p:cSldViewPr snapToGrid="0">
      <p:cViewPr varScale="1">
        <p:scale>
          <a:sx n="63" d="100"/>
          <a:sy n="63" d="100"/>
        </p:scale>
        <p:origin x="1536" y="72"/>
      </p:cViewPr>
      <p:guideLst/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E105D5E-9D0E-4018-8DD8-BB02886ADDA0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88F7E-62D0-4071-B7CD-3E8EC58C46DB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5149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5721D77-4BD5-4DA5-B17F-A31D3B7B45F2}" type="slidenum">
              <a:rPr lang="ru-RU" smtClean="0"/>
              <a:pPr/>
              <a:t>30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439512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3429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685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0287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17145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057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24003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542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73938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3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76941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100"/>
            </a:lvl1pPr>
            <a:lvl2pPr>
              <a:defRPr sz="1800"/>
            </a:lvl2pPr>
            <a:lvl3pPr>
              <a:defRPr sz="1500"/>
            </a:lvl3pPr>
            <a:lvl4pPr>
              <a:defRPr sz="1350"/>
            </a:lvl4pPr>
            <a:lvl5pPr>
              <a:defRPr sz="1350"/>
            </a:lvl5pPr>
            <a:lvl6pPr>
              <a:defRPr sz="1350"/>
            </a:lvl6pPr>
            <a:lvl7pPr>
              <a:defRPr sz="1350"/>
            </a:lvl7pPr>
            <a:lvl8pPr>
              <a:defRPr sz="1350"/>
            </a:lvl8pPr>
            <a:lvl9pPr>
              <a:defRPr sz="135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30750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1800"/>
            </a:lvl1pPr>
            <a:lvl2pPr>
              <a:defRPr sz="1500"/>
            </a:lvl2pPr>
            <a:lvl3pPr>
              <a:defRPr sz="135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496042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17297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553970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68680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15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ru-RU" smtClean="0"/>
              <a:t>Вставка рисунка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050"/>
            </a:lvl1pPr>
            <a:lvl2pPr marL="342900" indent="0">
              <a:buNone/>
              <a:defRPr sz="900"/>
            </a:lvl2pPr>
            <a:lvl3pPr marL="685800" indent="0">
              <a:buNone/>
              <a:defRPr sz="750"/>
            </a:lvl3pPr>
            <a:lvl4pPr marL="1028700" indent="0">
              <a:buNone/>
              <a:defRPr sz="675"/>
            </a:lvl4pPr>
            <a:lvl5pPr marL="1371600" indent="0">
              <a:buNone/>
              <a:defRPr sz="675"/>
            </a:lvl5pPr>
            <a:lvl6pPr marL="1714500" indent="0">
              <a:buNone/>
              <a:defRPr sz="675"/>
            </a:lvl6pPr>
            <a:lvl7pPr marL="2057400" indent="0">
              <a:buNone/>
              <a:defRPr sz="675"/>
            </a:lvl7pPr>
            <a:lvl8pPr marL="2400300" indent="0">
              <a:buNone/>
              <a:defRPr sz="675"/>
            </a:lvl8pPr>
            <a:lvl9pPr marL="2743200" indent="0">
              <a:buNone/>
              <a:defRPr sz="675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60442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71820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6899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1_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89128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4" cstate="email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44D1E52-E78D-4249-871C-8D1EE8A48042}" type="datetimeFigureOut">
              <a:rPr lang="ru-RU" smtClean="0"/>
              <a:t>21.04.2017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85F179-FAA3-41B0-9899-7C359E38B0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3744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8" r:id="rId1"/>
    <p:sldLayoutId id="2147483699" r:id="rId2"/>
    <p:sldLayoutId id="2147483700" r:id="rId3"/>
    <p:sldLayoutId id="2147483701" r:id="rId4"/>
    <p:sldLayoutId id="2147483702" r:id="rId5"/>
    <p:sldLayoutId id="2147483703" r:id="rId6"/>
    <p:sldLayoutId id="2147483704" r:id="rId7"/>
    <p:sldLayoutId id="2147483705" r:id="rId8"/>
    <p:sldLayoutId id="2147483706" r:id="rId9"/>
    <p:sldLayoutId id="2147483707" r:id="rId10"/>
    <p:sldLayoutId id="2147483708" r:id="rId11"/>
    <p:sldLayoutId id="2147483709" r:id="rId12"/>
  </p:sldLayoutIdLst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xStyles>
    <p:titleStyle>
      <a:lvl1pPr algn="ctr" defTabSz="685800" rtl="0" eaLnBrk="1" latinLnBrk="0" hangingPunct="1"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57175" indent="-257175" algn="l" defTabSz="6858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557213" indent="-214313" algn="l" defTabSz="685800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spcBef>
          <a:spcPct val="20000"/>
        </a:spcBef>
        <a:buFont typeface="Arial" pitchFamily="34" charset="0"/>
        <a:buChar char="–"/>
        <a:defRPr sz="150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spcBef>
          <a:spcPct val="20000"/>
        </a:spcBef>
        <a:buFont typeface="Arial" pitchFamily="34" charset="0"/>
        <a:buChar char="»"/>
        <a:defRPr sz="150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spcBef>
          <a:spcPct val="20000"/>
        </a:spcBef>
        <a:buFont typeface="Arial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gif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slide" Target="slide2.xml"/><Relationship Id="rId3" Type="http://schemas.openxmlformats.org/officeDocument/2006/relationships/image" Target="../media/image8.png"/><Relationship Id="rId7" Type="http://schemas.openxmlformats.org/officeDocument/2006/relationships/image" Target="../media/image10.png"/><Relationship Id="rId12" Type="http://schemas.openxmlformats.org/officeDocument/2006/relationships/image" Target="../media/image2.png"/><Relationship Id="rId2" Type="http://schemas.openxmlformats.org/officeDocument/2006/relationships/slide" Target="slide4.xml"/><Relationship Id="rId1" Type="http://schemas.openxmlformats.org/officeDocument/2006/relationships/slideLayout" Target="../slideLayouts/slideLayout4.xml"/><Relationship Id="rId6" Type="http://schemas.openxmlformats.org/officeDocument/2006/relationships/slide" Target="slide15.xml"/><Relationship Id="rId11" Type="http://schemas.openxmlformats.org/officeDocument/2006/relationships/slide" Target="slide25.xml"/><Relationship Id="rId5" Type="http://schemas.openxmlformats.org/officeDocument/2006/relationships/image" Target="../media/image9.png"/><Relationship Id="rId10" Type="http://schemas.openxmlformats.org/officeDocument/2006/relationships/image" Target="../media/image3.gif"/><Relationship Id="rId4" Type="http://schemas.openxmlformats.org/officeDocument/2006/relationships/slide" Target="slide9.xml"/><Relationship Id="rId9" Type="http://schemas.openxmlformats.org/officeDocument/2006/relationships/slide" Target="slide20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4.gif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Relationship Id="rId9" Type="http://schemas.openxmlformats.org/officeDocument/2006/relationships/slide" Target="slide3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8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2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slide" Target="slide3.xml"/><Relationship Id="rId5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24.jpe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26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25.jpeg"/><Relationship Id="rId5" Type="http://schemas.openxmlformats.org/officeDocument/2006/relationships/image" Target="../media/image15.png"/><Relationship Id="rId10" Type="http://schemas.openxmlformats.org/officeDocument/2006/relationships/image" Target="../media/image28.gif"/><Relationship Id="rId4" Type="http://schemas.openxmlformats.org/officeDocument/2006/relationships/image" Target="../media/image11.png"/><Relationship Id="rId9" Type="http://schemas.openxmlformats.org/officeDocument/2006/relationships/slide" Target="slide3.xml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0.jpeg"/><Relationship Id="rId5" Type="http://schemas.openxmlformats.org/officeDocument/2006/relationships/image" Target="../media/image29.png"/><Relationship Id="rId4" Type="http://schemas.openxmlformats.org/officeDocument/2006/relationships/image" Target="../media/image15.png"/><Relationship Id="rId9" Type="http://schemas.openxmlformats.org/officeDocument/2006/relationships/image" Target="../media/image32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2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gif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37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6.jpe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32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0.png"/><Relationship Id="rId5" Type="http://schemas.openxmlformats.org/officeDocument/2006/relationships/image" Target="../media/image39.jpeg"/><Relationship Id="rId4" Type="http://schemas.openxmlformats.org/officeDocument/2006/relationships/image" Target="../media/image15.png"/><Relationship Id="rId9" Type="http://schemas.openxmlformats.org/officeDocument/2006/relationships/image" Target="../media/image32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slide" Target="slide3.xml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3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2.jpeg"/><Relationship Id="rId5" Type="http://schemas.openxmlformats.org/officeDocument/2006/relationships/image" Target="../media/image42.png"/><Relationship Id="rId4" Type="http://schemas.openxmlformats.org/officeDocument/2006/relationships/image" Target="../media/image15.png"/><Relationship Id="rId9" Type="http://schemas.openxmlformats.org/officeDocument/2006/relationships/image" Target="../media/image32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2.png"/><Relationship Id="rId3" Type="http://schemas.openxmlformats.org/officeDocument/2006/relationships/slideLayout" Target="../slideLayouts/slideLayout2.xml"/><Relationship Id="rId7" Type="http://schemas.openxmlformats.org/officeDocument/2006/relationships/slide" Target="slide3.xml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5.jpeg"/><Relationship Id="rId5" Type="http://schemas.openxmlformats.org/officeDocument/2006/relationships/image" Target="../media/image44.png"/><Relationship Id="rId10" Type="http://schemas.openxmlformats.org/officeDocument/2006/relationships/image" Target="../media/image28.gif"/><Relationship Id="rId4" Type="http://schemas.openxmlformats.org/officeDocument/2006/relationships/image" Target="../media/image15.png"/><Relationship Id="rId9" Type="http://schemas.openxmlformats.org/officeDocument/2006/relationships/image" Target="../media/image46.jpeg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8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47.jpe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50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2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1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0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53.jpe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0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56.jpe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7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50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59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2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1.jpe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60.jpeg"/><Relationship Id="rId5" Type="http://schemas.openxmlformats.org/officeDocument/2006/relationships/image" Target="../media/image50.png"/><Relationship Id="rId10" Type="http://schemas.openxmlformats.org/officeDocument/2006/relationships/image" Target="../media/image28.gif"/><Relationship Id="rId4" Type="http://schemas.openxmlformats.org/officeDocument/2006/relationships/image" Target="../media/image15.png"/><Relationship Id="rId9" Type="http://schemas.openxmlformats.org/officeDocument/2006/relationships/slide" Target="slide3.xml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8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59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4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3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65.jpe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6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68.jpeg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6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3.gif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71.png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43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3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72.jpeg"/><Relationship Id="rId5" Type="http://schemas.openxmlformats.org/officeDocument/2006/relationships/image" Target="../media/image3.gif"/><Relationship Id="rId10" Type="http://schemas.openxmlformats.org/officeDocument/2006/relationships/image" Target="../media/image28.gif"/><Relationship Id="rId4" Type="http://schemas.openxmlformats.org/officeDocument/2006/relationships/image" Target="../media/image15.png"/><Relationship Id="rId9" Type="http://schemas.openxmlformats.org/officeDocument/2006/relationships/slide" Target="slide3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7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49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5.jpe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2.png"/></Relationships>
</file>

<file path=ppt/slides/_rels/slide2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54.pn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43.png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75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4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38.gif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6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16.jpeg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6" Type="http://schemas.openxmlformats.org/officeDocument/2006/relationships/image" Target="../media/image2.png"/><Relationship Id="rId5" Type="http://schemas.openxmlformats.org/officeDocument/2006/relationships/slide" Target="slide3.xml"/><Relationship Id="rId4" Type="http://schemas.openxmlformats.org/officeDocument/2006/relationships/image" Target="../media/image15.png"/><Relationship Id="rId9" Type="http://schemas.openxmlformats.org/officeDocument/2006/relationships/image" Target="../media/image47.jpe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8.jpeg"/><Relationship Id="rId3" Type="http://schemas.openxmlformats.org/officeDocument/2006/relationships/slideLayout" Target="../slideLayouts/slideLayout2.xml"/><Relationship Id="rId7" Type="http://schemas.openxmlformats.org/officeDocument/2006/relationships/image" Target="../media/image77.png"/><Relationship Id="rId2" Type="http://schemas.microsoft.com/office/2007/relationships/media" Target="../media/media1.mp3"/><Relationship Id="rId1" Type="http://schemas.openxmlformats.org/officeDocument/2006/relationships/audio" Target="NULL" TargetMode="External"/><Relationship Id="rId6" Type="http://schemas.openxmlformats.org/officeDocument/2006/relationships/image" Target="../media/image41.jpeg"/><Relationship Id="rId5" Type="http://schemas.openxmlformats.org/officeDocument/2006/relationships/image" Target="../media/image2.png"/><Relationship Id="rId10" Type="http://schemas.openxmlformats.org/officeDocument/2006/relationships/image" Target="../media/image28.gif"/><Relationship Id="rId4" Type="http://schemas.openxmlformats.org/officeDocument/2006/relationships/image" Target="../media/image15.png"/><Relationship Id="rId9" Type="http://schemas.openxmlformats.org/officeDocument/2006/relationships/slide" Target="slide3.xml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hyperlink" Target="http://ru.wikifur.com/w/images/9/98/%D0%A1%D0%BE%D0%B2%D1%83%D0%BD%D1%8C%D1%8F.png" TargetMode="External"/><Relationship Id="rId3" Type="http://schemas.openxmlformats.org/officeDocument/2006/relationships/hyperlink" Target="http://elenaranko.ucoz.ru/" TargetMode="External"/><Relationship Id="rId7" Type="http://schemas.openxmlformats.org/officeDocument/2006/relationships/hyperlink" Target="http://s60.radikal.ru/i169/0808/c7/9eb2b44bbd3c.png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daymultik.ru/images/uznaj_o_svoem_geroe/Krosh.png" TargetMode="External"/><Relationship Id="rId5" Type="http://schemas.openxmlformats.org/officeDocument/2006/relationships/hyperlink" Target="http://www.youloveit.ru/uploads/gallery/main/583/youloveit_ru_smeshariki_kartinki14.png" TargetMode="External"/><Relationship Id="rId10" Type="http://schemas.openxmlformats.org/officeDocument/2006/relationships/hyperlink" Target="http://multsforkids.ru/data/uploads/personaji/kopatich/smeshariki-kopatich.png" TargetMode="External"/><Relationship Id="rId4" Type="http://schemas.openxmlformats.org/officeDocument/2006/relationships/hyperlink" Target="http://mediasubs.ru/group/uploads/dr/druzhelyubnyij-blogger/image/1375248434-536985-31114.jpeg" TargetMode="External"/><Relationship Id="rId9" Type="http://schemas.openxmlformats.org/officeDocument/2006/relationships/hyperlink" Target="http://www.smeshariki.ru/images/Sovuniya/predmet_losyash_big.gi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766402" y="5276905"/>
            <a:ext cx="5536666" cy="735013"/>
          </a:xfrm>
        </p:spPr>
        <p:txBody>
          <a:bodyPr>
            <a:normAutofit fontScale="90000"/>
          </a:bodyPr>
          <a:lstStyle/>
          <a:p>
            <a:pPr marL="324000" defTabSz="914321">
              <a:spcBef>
                <a:spcPts val="0"/>
              </a:spcBef>
            </a:pPr>
            <a:r>
              <a:rPr lang="ru-RU" sz="3100" b="1" dirty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Автор</a:t>
            </a:r>
            <a:r>
              <a:rPr lang="ru-RU" sz="31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:</a:t>
            </a:r>
            <a:br>
              <a:rPr lang="ru-RU" sz="3100" b="1" dirty="0" smtClean="0">
                <a:ln>
                  <a:solidFill>
                    <a:srgbClr val="C00000"/>
                  </a:solidFill>
                </a:ln>
                <a:solidFill>
                  <a:srgbClr val="FF0000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</a:br>
            <a:r>
              <a:rPr lang="ru-RU" sz="3100" b="1" dirty="0">
                <a:solidFill>
                  <a:srgbClr val="FF0066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 </a:t>
            </a:r>
            <a:r>
              <a:rPr lang="ru-RU" sz="3100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учитель-логопед</a:t>
            </a:r>
            <a:r>
              <a:rPr lang="ru-RU" sz="31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ru-RU" sz="3100" b="1" dirty="0">
                <a:solidFill>
                  <a:srgbClr val="0000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sz="3100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Червякова </a:t>
            </a:r>
            <a:r>
              <a:rPr lang="ru-RU" sz="3100" dirty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Татьяна </a:t>
            </a:r>
            <a:r>
              <a:rPr lang="ru-RU" sz="3100" dirty="0" smtClean="0">
                <a:solidFill>
                  <a:srgbClr val="0000FF"/>
                </a:solidFill>
                <a:latin typeface="Times New Roman" panose="02020603050405020304" pitchFamily="18" charset="0"/>
                <a:ea typeface="+mn-ea"/>
                <a:cs typeface="Times New Roman" panose="02020603050405020304" pitchFamily="18" charset="0"/>
              </a:rPr>
              <a:t>Васильевна</a:t>
            </a:r>
            <a:r>
              <a:rPr lang="ru-RU" sz="3100" dirty="0">
                <a:solidFill>
                  <a:srgbClr val="0000FF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  <a:t/>
            </a:r>
            <a:br>
              <a:rPr lang="ru-RU" sz="3100" dirty="0">
                <a:solidFill>
                  <a:srgbClr val="0000FF"/>
                </a:solidFill>
                <a:latin typeface="Candara" panose="020E0502030303020204" pitchFamily="34" charset="0"/>
                <a:ea typeface="+mn-ea"/>
                <a:cs typeface="Times New Roman" pitchFamily="18" charset="0"/>
              </a:rPr>
            </a:br>
            <a:r>
              <a:rPr lang="ru-RU" sz="2000" dirty="0">
                <a:solidFill>
                  <a:srgbClr val="0000FF"/>
                </a:solidFill>
                <a:latin typeface="Times New Roman" pitchFamily="18" charset="0"/>
                <a:ea typeface="+mn-ea"/>
                <a:cs typeface="Times New Roman" pitchFamily="18" charset="0"/>
              </a:rPr>
              <a:t>	</a:t>
            </a:r>
            <a:endParaRPr lang="ru-RU" b="1" dirty="0">
              <a:solidFill>
                <a:srgbClr val="0000FF"/>
              </a:solidFill>
              <a:latin typeface="Candara" panose="020E0502030303020204" pitchFamily="34" charset="0"/>
            </a:endParaRPr>
          </a:p>
        </p:txBody>
      </p:sp>
      <p:sp>
        <p:nvSpPr>
          <p:cNvPr id="8" name="Управляющая кнопка: далее 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5" name="Picture 10" descr="Похожее изображение"/>
          <p:cNvPicPr>
            <a:picLocks noChangeAspect="1" noChangeArrowheads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23097" y="2800015"/>
            <a:ext cx="1381738" cy="14738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Картинки по запросу картинки смешарики совунья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1724" y="2851085"/>
            <a:ext cx="1539811" cy="16561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85800" y="2093568"/>
            <a:ext cx="7772400" cy="187743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40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Тренажер по обучению грамоте</a:t>
            </a:r>
          </a:p>
          <a:p>
            <a:pPr algn="ctr"/>
            <a:endParaRPr lang="ru-RU" sz="1200" b="1" dirty="0" smtClean="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latin typeface="Candara" panose="020E0502030303020204" pitchFamily="34" charset="0"/>
              </a:rPr>
              <a:t>Находим </a:t>
            </a:r>
            <a:r>
              <a:rPr lang="ru-RU" sz="3200" b="1" dirty="0">
                <a:solidFill>
                  <a:srgbClr val="0000FF"/>
                </a:solidFill>
                <a:latin typeface="Candara" panose="020E0502030303020204" pitchFamily="34" charset="0"/>
              </a:rPr>
              <a:t>гласный звук </a:t>
            </a:r>
            <a:endParaRPr lang="ru-RU" sz="3200" b="1" dirty="0" smtClean="0">
              <a:solidFill>
                <a:srgbClr val="0000FF"/>
              </a:solidFill>
              <a:latin typeface="Candara" panose="020E0502030303020204" pitchFamily="34" charset="0"/>
            </a:endParaRPr>
          </a:p>
          <a:p>
            <a:pPr algn="ctr"/>
            <a:r>
              <a:rPr lang="ru-RU" sz="3200" b="1" dirty="0" smtClean="0">
                <a:solidFill>
                  <a:srgbClr val="0000FF"/>
                </a:solidFill>
                <a:latin typeface="Candara" panose="020E0502030303020204" pitchFamily="34" charset="0"/>
              </a:rPr>
              <a:t>в </a:t>
            </a:r>
            <a:r>
              <a:rPr lang="ru-RU" sz="3200" b="1" dirty="0">
                <a:solidFill>
                  <a:srgbClr val="0000FF"/>
                </a:solidFill>
                <a:latin typeface="Candara" panose="020E0502030303020204" pitchFamily="34" charset="0"/>
              </a:rPr>
              <a:t>середине слова</a:t>
            </a:r>
            <a:endParaRPr lang="ru-RU" sz="32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10" name="Подзаголовок 9"/>
          <p:cNvSpPr txBox="1">
            <a:spLocks noGrp="1"/>
          </p:cNvSpPr>
          <p:nvPr>
            <p:ph type="subTitle" idx="1"/>
          </p:nvPr>
        </p:nvSpPr>
        <p:spPr>
          <a:xfrm>
            <a:off x="1230034" y="549994"/>
            <a:ext cx="6683932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24000">
              <a:spcBef>
                <a:spcPts val="0"/>
              </a:spcBef>
              <a:buNone/>
            </a:pP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Муниципальное дошкольное </a:t>
            </a:r>
            <a:r>
              <a:rPr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образовательное </a:t>
            </a:r>
            <a:r>
              <a:rPr lang="ru-RU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учреждение 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детский сад «Родничок» </a:t>
            </a:r>
          </a:p>
          <a:p>
            <a:pPr marL="324000">
              <a:spcBef>
                <a:spcPts val="0"/>
              </a:spcBef>
              <a:buNone/>
            </a:pPr>
            <a:r>
              <a:rPr lang="ru-RU" dirty="0" err="1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пгт</a:t>
            </a:r>
            <a:r>
              <a:rPr lang="ru-RU" dirty="0" smtClean="0">
                <a:solidFill>
                  <a:srgbClr val="0000FF"/>
                </a:solidFill>
                <a:latin typeface="Times New Roman" pitchFamily="18" charset="0"/>
                <a:cs typeface="Times New Roman" pitchFamily="18" charset="0"/>
              </a:rPr>
              <a:t> Свеча Кировской области</a:t>
            </a:r>
            <a:endParaRPr lang="ru-RU" dirty="0">
              <a:solidFill>
                <a:srgbClr val="0000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 descr="Картинки по запросу картинки смешарики крош"/>
          <p:cNvPicPr>
            <a:picLocks noChangeAspect="1" noChangeArrowheads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30212" y="4650131"/>
            <a:ext cx="1441323" cy="17228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Картинки по запросу картинка кар карыча из смешариков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292" y="4174444"/>
            <a:ext cx="1557668" cy="16225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Картинки по запросу картинка смешарики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165" y="3911976"/>
            <a:ext cx="1208175" cy="161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4295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/>
    </mc:Choice>
    <mc:Fallback xmlns="">
      <p:transition advClick="0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Управляющая кнопка: далее 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2754034" y="495597"/>
            <a:ext cx="3635931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Правила игры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6907" y="3333576"/>
            <a:ext cx="5130187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0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Управляющие кнопки</a:t>
            </a:r>
            <a:endParaRPr lang="ru-RU" sz="4000" b="1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latin typeface="Candara" panose="020E0502030303020204" pitchFamily="34" charset="0"/>
            </a:endParaRPr>
          </a:p>
        </p:txBody>
      </p:sp>
      <p:sp>
        <p:nvSpPr>
          <p:cNvPr id="9" name="Управляющая кнопка: далее 8">
            <a:hlinkClick r:id="" action="ppaction://noaction" highlightClick="1"/>
          </p:cNvPr>
          <p:cNvSpPr/>
          <p:nvPr/>
        </p:nvSpPr>
        <p:spPr>
          <a:xfrm>
            <a:off x="621468" y="4050237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0" name="Управляющая кнопка: домой 9">
            <a:hlinkClick r:id="" action="ppaction://noaction" highlightClick="1"/>
          </p:cNvPr>
          <p:cNvSpPr/>
          <p:nvPr/>
        </p:nvSpPr>
        <p:spPr>
          <a:xfrm>
            <a:off x="621468" y="4853680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1" name="Прямоугольник 10"/>
          <p:cNvSpPr/>
          <p:nvPr/>
        </p:nvSpPr>
        <p:spPr>
          <a:xfrm>
            <a:off x="1283788" y="4041462"/>
            <a:ext cx="14462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далее</a:t>
            </a:r>
            <a:endParaRPr lang="ru-RU" sz="3200" b="0" cap="none" spc="0" dirty="0">
              <a:ln w="0"/>
              <a:solidFill>
                <a:srgbClr val="0000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1197468" y="4797682"/>
            <a:ext cx="730603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</a:t>
            </a:r>
            <a:r>
              <a:rPr lang="ru-RU" sz="3200" dirty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</a:t>
            </a:r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озвращение на страницу выбора игры</a:t>
            </a:r>
            <a:endParaRPr lang="ru-RU" sz="3200" b="0" cap="none" spc="0" dirty="0">
              <a:ln w="0"/>
              <a:solidFill>
                <a:srgbClr val="0000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5" name="Управляющая кнопка: справка 14">
            <a:hlinkClick r:id="" action="ppaction://noaction" highlightClick="1"/>
          </p:cNvPr>
          <p:cNvSpPr/>
          <p:nvPr/>
        </p:nvSpPr>
        <p:spPr>
          <a:xfrm>
            <a:off x="621468" y="5657123"/>
            <a:ext cx="576000" cy="576037"/>
          </a:xfrm>
          <a:prstGeom prst="actionButtonHelp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6" name="Прямоугольник 15"/>
          <p:cNvSpPr/>
          <p:nvPr/>
        </p:nvSpPr>
        <p:spPr>
          <a:xfrm>
            <a:off x="1218307" y="5657123"/>
            <a:ext cx="2802370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- правила игры</a:t>
            </a:r>
            <a:endParaRPr lang="ru-RU" sz="3200" b="0" cap="none" spc="0" dirty="0">
              <a:ln w="0"/>
              <a:solidFill>
                <a:srgbClr val="0000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621468" y="1277171"/>
            <a:ext cx="7882039" cy="206210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Выполни задания </a:t>
            </a:r>
            <a:r>
              <a:rPr lang="ru-RU" sz="3200" dirty="0" err="1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Смешариков</a:t>
            </a:r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. </a:t>
            </a:r>
          </a:p>
          <a:p>
            <a:pPr algn="ctr"/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Определи, какой гласный звук спрятался в середине слов и назови слово </a:t>
            </a:r>
          </a:p>
          <a:p>
            <a:pPr algn="ctr"/>
            <a:r>
              <a:rPr lang="ru-RU" sz="3200" dirty="0" smtClean="0">
                <a:ln w="0"/>
                <a:solidFill>
                  <a:srgbClr val="0000FF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с заданным звуком.</a:t>
            </a:r>
            <a:endParaRPr lang="ru-RU" sz="3200" b="0" cap="none" spc="0" dirty="0">
              <a:ln w="0"/>
              <a:solidFill>
                <a:srgbClr val="0000FF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pic>
        <p:nvPicPr>
          <p:cNvPr id="17" name="Picture 2" descr="Картинки по запросу картинка смешарики совунья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03987" y="2820187"/>
            <a:ext cx="1562937" cy="1562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4" descr="Картинки по запросу картинка смешарики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3380" y="2293751"/>
            <a:ext cx="1208175" cy="16191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072318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Картинки по запросу картинки смешарики">
            <a:hlinkClick r:id="rId2" action="ppaction://hlinksldjump"/>
          </p:cNvPr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19975" y="3730707"/>
            <a:ext cx="1406346" cy="18847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Картинки по запросу">
            <a:hlinkClick r:id="rId4" action="ppaction://hlinksldjump"/>
          </p:cNvPr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798936" y="1284285"/>
            <a:ext cx="1671347" cy="18568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Прямоугольник 11"/>
          <p:cNvSpPr/>
          <p:nvPr/>
        </p:nvSpPr>
        <p:spPr>
          <a:xfrm>
            <a:off x="2858670" y="484902"/>
            <a:ext cx="336823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Выбери игру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1038" name="Picture 14" descr="Картинки по запросу картинка кроша">
            <a:hlinkClick r:id="rId6" action="ppaction://hlinksldjump"/>
          </p:cNvPr>
          <p:cNvPicPr>
            <a:picLocks noChangeAspect="1" noChangeArrowheads="1"/>
          </p:cNvPicPr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004233" y="3735527"/>
            <a:ext cx="2118843" cy="2012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Прямоугольник 1"/>
          <p:cNvSpPr/>
          <p:nvPr/>
        </p:nvSpPr>
        <p:spPr>
          <a:xfrm>
            <a:off x="2427710" y="5532285"/>
            <a:ext cx="179087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з</a:t>
            </a:r>
            <a:r>
              <a:rPr lang="ru-RU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вук И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3679759" y="2961266"/>
            <a:ext cx="1763624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з</a:t>
            </a:r>
            <a:r>
              <a:rPr lang="ru-RU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вук А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15" name="Прямоугольник 14"/>
          <p:cNvSpPr/>
          <p:nvPr/>
        </p:nvSpPr>
        <p:spPr>
          <a:xfrm>
            <a:off x="5069879" y="5495776"/>
            <a:ext cx="1800493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з</a:t>
            </a:r>
            <a:r>
              <a:rPr lang="ru-RU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вук О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9" name="Управляющая кнопка: справка 8">
            <a:hlinkClick r:id="rId8" action="ppaction://hlinksldjump" highlightClick="1"/>
          </p:cNvPr>
          <p:cNvSpPr/>
          <p:nvPr/>
        </p:nvSpPr>
        <p:spPr>
          <a:xfrm>
            <a:off x="7974370" y="5725689"/>
            <a:ext cx="576000" cy="576037"/>
          </a:xfrm>
          <a:prstGeom prst="actionButtonHelp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" name="Picture 2" descr="Картинки по запросу картинки смешарики совунья">
            <a:hlinkClick r:id="rId9" action="ppaction://hlinksldjump"/>
          </p:cNvPr>
          <p:cNvPicPr>
            <a:picLocks noChangeAspect="1" noChangeArrowheads="1"/>
          </p:cNvPicPr>
          <p:nvPr/>
        </p:nvPicPr>
        <p:blipFill>
          <a:blip r:embed="rId10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2862" y="1493441"/>
            <a:ext cx="1654013" cy="1779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910853" y="3064738"/>
            <a:ext cx="1709122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з</a:t>
            </a:r>
            <a:r>
              <a:rPr lang="ru-RU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вук У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13" name="Picture 10" descr="Похожее изображение">
            <a:hlinkClick r:id="rId11" action="ppaction://hlinksldjump"/>
          </p:cNvPr>
          <p:cNvPicPr>
            <a:picLocks noChangeAspect="1" noChangeArrowheads="1"/>
          </p:cNvPicPr>
          <p:nvPr/>
        </p:nvPicPr>
        <p:blipFill>
          <a:blip r:embed="rId1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658288" y="1416999"/>
            <a:ext cx="1544754" cy="16477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Прямоугольник 15"/>
          <p:cNvSpPr/>
          <p:nvPr/>
        </p:nvSpPr>
        <p:spPr>
          <a:xfrm>
            <a:off x="6503167" y="2894468"/>
            <a:ext cx="185499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з</a:t>
            </a:r>
            <a:r>
              <a:rPr lang="ru-RU" sz="44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вук </a:t>
            </a:r>
            <a:r>
              <a:rPr lang="ru-RU" sz="4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Ы</a:t>
            </a:r>
            <a:endParaRPr lang="ru-RU" sz="44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499763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 advClick="0">
        <p15:prstTrans prst="drape"/>
      </p:transition>
    </mc:Choice>
    <mc:Fallback xmlns="">
      <p:transition spd="slow" advClick="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9466" y="495597"/>
            <a:ext cx="68050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И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5" name="Picture 2" descr="Картинки по запросу картинки смешарики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3179" y="3792093"/>
            <a:ext cx="1832840" cy="245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9" name="Объект 5" descr="http://img1.liveinternet.ru/images/attach/c/2/64/161/64161975_023212797.png"/>
          <p:cNvPicPr>
            <a:picLocks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904" y="1473746"/>
            <a:ext cx="2044231" cy="20354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www.abc-color.com/image/coloring/trees/001/oak/oak-picture-color-2.pn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3273" t="3958" r="18364" b="5541"/>
          <a:stretch>
            <a:fillRect/>
          </a:stretch>
        </p:blipFill>
        <p:spPr bwMode="auto">
          <a:xfrm>
            <a:off x="3583178" y="2225040"/>
            <a:ext cx="1872741" cy="20269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Рисунок 10" descr="http://dovosp.ru/insertfiles/images/antsupova-t-uchim-rebenka-slushat-i-slyshat-02-14/cvet_25022014.gif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10000"/>
          <a:stretch>
            <a:fillRect/>
          </a:stretch>
        </p:blipFill>
        <p:spPr bwMode="auto">
          <a:xfrm>
            <a:off x="6563062" y="3201300"/>
            <a:ext cx="1411471" cy="20260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8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9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24360763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audio>
              <p:cMediaNode vol="80000" showWhenStopped="0">
                <p:cTn id="10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9466" y="495597"/>
            <a:ext cx="68050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И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5" name="Picture 2" descr="Картинки по запросу картинки смешарики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3179" y="3792093"/>
            <a:ext cx="1832840" cy="245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http://www.rybalka.ru/sites/default/files/10.11/fish/main/10305-8330.jpg?1291103751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3920" y="1698842"/>
            <a:ext cx="2102102" cy="14863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://rybkavprud.ru/0115_art_ryba_prudovaya/02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51073" y="2362200"/>
            <a:ext cx="1996287" cy="18440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s://st.fl.ru/users/Dinara633/upload/f_4c98c0bf50ac7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5829" y="3426167"/>
            <a:ext cx="2026920" cy="15601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707219287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9466" y="495597"/>
            <a:ext cx="68050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И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5" name="Picture 2" descr="Картинки по запросу картинки смешарики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3179" y="3792093"/>
            <a:ext cx="1832840" cy="245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Рисунок 16" descr="http://privately.ru/uploads/posts/1176152776_opibrightnail.jpg"/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169466" y="1430696"/>
            <a:ext cx="1493454" cy="20798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://www.tdlorien.ru/img/cat/630028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33333" b="32292"/>
          <a:stretch>
            <a:fillRect/>
          </a:stretch>
        </p:blipFill>
        <p:spPr bwMode="auto">
          <a:xfrm>
            <a:off x="3509466" y="2712720"/>
            <a:ext cx="2109734" cy="11928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online-teacher.ru/image/english/dialogue-12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08075" y="3169919"/>
            <a:ext cx="1647457" cy="2166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2043463139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9466" y="495597"/>
            <a:ext cx="68050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И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5" name="Picture 2" descr="Картинки по запросу картинки смешарики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3179" y="3792093"/>
            <a:ext cx="1832840" cy="245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6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Рисунок 13" descr="http://static.colnyshko.ru/big/27c8936480975d7ae30ef290ccde7443.jpg"/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1005840" y="1395647"/>
            <a:ext cx="1821380" cy="210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Рисунок 14" descr="http://img0.liveinternet.ru/images/attach/c/4/81/862/81862064_luk.pn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61972" y="2255520"/>
            <a:ext cx="1839668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static.freepik.com/free-photo/little-house-with-garden_417887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9361" y="3230880"/>
            <a:ext cx="1905000" cy="20505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4081173551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14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69466" y="495597"/>
            <a:ext cx="680506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И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pic>
        <p:nvPicPr>
          <p:cNvPr id="5" name="Picture 2" descr="Картинки по запросу картинки смешарики"/>
          <p:cNvPicPr>
            <a:picLocks noGrp="1" noChangeAspect="1" noChangeArrowheads="1"/>
          </p:cNvPicPr>
          <p:nvPr>
            <p:ph idx="1"/>
          </p:nvPr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 bwMode="auto">
          <a:xfrm>
            <a:off x="1243179" y="3792093"/>
            <a:ext cx="1832840" cy="24563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2" end="1660"/>
                </p14:media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pic>
        <p:nvPicPr>
          <p:cNvPr id="17" name="Рисунок 16" descr="http://givotnie.com/wp-content/uploads/2012/02/kuprej_2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53440" y="1645920"/>
            <a:ext cx="2089951" cy="154695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://www.molomo.ru/img/tiger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29345" y="2484120"/>
            <a:ext cx="2063736" cy="15849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www.graycell.ru/picture/big/slon8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48399" y="3307080"/>
            <a:ext cx="2001969" cy="18247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1" name="Управляющая кнопка: домой 20">
            <a:hlinkClick r:id="rId9" action="ppaction://hlinksldjump" highlightClick="1"/>
          </p:cNvPr>
          <p:cNvSpPr/>
          <p:nvPr/>
        </p:nvSpPr>
        <p:spPr>
          <a:xfrm>
            <a:off x="8092427" y="579946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2" name="Прямоугольник 21"/>
          <p:cNvSpPr/>
          <p:nvPr/>
        </p:nvSpPr>
        <p:spPr>
          <a:xfrm flipH="1">
            <a:off x="3177147" y="5276830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/>
              </a:rPr>
              <a:t>Молодец!</a:t>
            </a:r>
            <a:endParaRPr lang="ru-RU" sz="54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pic>
        <p:nvPicPr>
          <p:cNvPr id="15" name="Picture 6" descr="Картинки по запросу картинка анимация шарики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407865" flipH="1">
            <a:off x="6834184" y="951892"/>
            <a:ext cx="1857375" cy="28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28406764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49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498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fill="hold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100"/>
                                        <p:tgtEl>
                                          <p:spTgt spid="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4006" y="495597"/>
            <a:ext cx="66559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А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pic>
        <p:nvPicPr>
          <p:cNvPr id="9" name="Рисунок 8" descr="http://wordassociations.ru/image/600x/svg_to_png/jonata_Bowknot.pn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9640" y="3322320"/>
            <a:ext cx="2009424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Рисунок 9" descr="http://suite73.ru/img/chear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25240" y="2240280"/>
            <a:ext cx="1453824" cy="207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Рисунок 11" descr="http://www.stihi.ru/pics/2012/08/27/2746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4120" y="1552342"/>
            <a:ext cx="1935480" cy="19680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7" name="Управляющая кнопка: домой 16">
            <a:hlinkClick r:id="rId8" action="ppaction://hlinksldjump" highlightClick="1"/>
          </p:cNvPr>
          <p:cNvSpPr/>
          <p:nvPr/>
        </p:nvSpPr>
        <p:spPr>
          <a:xfrm>
            <a:off x="8050138" y="5088768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2" descr="Картинки по запросу картинка кар карыча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933" y="4003929"/>
            <a:ext cx="2245062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0414209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4006" y="495597"/>
            <a:ext cx="66559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А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8050138" y="5088768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2" descr="Картинки по запросу картинка кар карыча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933" y="4003929"/>
            <a:ext cx="2245062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http://oskazkax.ru/uploads/posts/2012-11/1353982153_chasy_dlia_gnoma_oskazkaxru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31545" y="3293989"/>
            <a:ext cx="1742697" cy="20095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www.pogodaspb.info/img/sovety/2012-08-07-22-31-35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11880" y="2301240"/>
            <a:ext cx="1917427" cy="199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://hi-testing.ru/upload/medialibrary/ade/test3_logo_big.pn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95919" y="1407678"/>
            <a:ext cx="1948921" cy="21432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1918737614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4006" y="495597"/>
            <a:ext cx="66559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А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8055532" y="5079097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http://www.bambinomag.ru/products_pictures/ch-66893-10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57073" y="3230880"/>
            <a:ext cx="1747087" cy="20726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static.freepik.com/free-photo/little-house-with-garden_417887.jpg"/>
          <p:cNvPicPr/>
          <p:nvPr/>
        </p:nvPicPr>
        <p:blipFill rotWithShape="1"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656"/>
          <a:stretch/>
        </p:blipFill>
        <p:spPr bwMode="auto">
          <a:xfrm>
            <a:off x="3550919" y="2316481"/>
            <a:ext cx="1978387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Рисунок 21" descr="http://pedlib.ru/books1/2/0025/74.gif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3160" y="1465787"/>
            <a:ext cx="1981200" cy="2039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Картинки по запросу картинка кар карыча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933" y="4003929"/>
            <a:ext cx="2245062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91261425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4006" y="495597"/>
            <a:ext cx="66559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А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7" name="Picture 2" descr="Картинки по запросу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77666" y="3230880"/>
            <a:ext cx="1719046" cy="2055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6" descr="http://pngimg.com/upload/bug_PNG3992.png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36174" y="2347653"/>
            <a:ext cx="1862213" cy="20370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Картинки по запросу картинка грач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43" y="1691640"/>
            <a:ext cx="2088847" cy="16872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Управляющая кнопка: домой 19">
            <a:hlinkClick r:id="rId8" action="ppaction://hlinksldjump" highlightClick="1"/>
          </p:cNvPr>
          <p:cNvSpPr/>
          <p:nvPr/>
        </p:nvSpPr>
        <p:spPr>
          <a:xfrm>
            <a:off x="8055532" y="5079097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1" name="Picture 2" descr="Картинки по запросу картинка кар карыча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933" y="4003929"/>
            <a:ext cx="2245062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5463118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4006" y="495597"/>
            <a:ext cx="66559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А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0" name="Рисунок 19" descr="http://900igr.net/data/predmety/Odezhda-aksessuary.files/0003-014-SHarf.pn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80974" y="3307080"/>
            <a:ext cx="1884146" cy="195071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static.colnyshko.ru/big/27c8936480975d7ae30ef290ccde7443.jpg"/>
          <p:cNvPicPr/>
          <p:nvPr/>
        </p:nvPicPr>
        <p:blipFill rotWithShape="1"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61310" y="2229965"/>
            <a:ext cx="1821380" cy="210955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2" descr="Картинки по запросу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957" y="1393831"/>
            <a:ext cx="1930664" cy="22386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Управляющая кнопка: домой 16">
            <a:hlinkClick r:id="rId8" action="ppaction://hlinksldjump" highlightClick="1"/>
          </p:cNvPr>
          <p:cNvSpPr/>
          <p:nvPr/>
        </p:nvSpPr>
        <p:spPr>
          <a:xfrm>
            <a:off x="8055532" y="5079097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2" descr="Картинки по запросу картинка кар карыча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933" y="4003929"/>
            <a:ext cx="2245062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77955696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1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2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3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4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5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44006" y="495597"/>
            <a:ext cx="665598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А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2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pic>
        <p:nvPicPr>
          <p:cNvPr id="18" name="Рисунок 17" descr="http://www.repas96.ru/user_files/eshopimage/tovary/huge/45066166.png"/>
          <p:cNvPicPr/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2708" b="9167"/>
          <a:stretch>
            <a:fillRect/>
          </a:stretch>
        </p:blipFill>
        <p:spPr bwMode="auto">
          <a:xfrm>
            <a:off x="3655020" y="2346960"/>
            <a:ext cx="1874287" cy="190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 descr="Картинки по запросу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446520" y="1465788"/>
            <a:ext cx="1609012" cy="20999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Управляющая кнопка: домой 22">
            <a:hlinkClick r:id="rId7" action="ppaction://hlinksldjump" highlightClick="1"/>
          </p:cNvPr>
          <p:cNvSpPr/>
          <p:nvPr/>
        </p:nvSpPr>
        <p:spPr>
          <a:xfrm>
            <a:off x="8092427" y="5799469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5" name="Прямоугольник 24"/>
          <p:cNvSpPr/>
          <p:nvPr/>
        </p:nvSpPr>
        <p:spPr>
          <a:xfrm>
            <a:off x="2233347" y="5480165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/>
              </a:rPr>
              <a:t>Молодец!</a:t>
            </a:r>
            <a:endParaRPr lang="ru-RU" sz="54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pic>
        <p:nvPicPr>
          <p:cNvPr id="14" name="Picture 2" descr="Картинки по запросу картинка кар карыча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54933" y="4003929"/>
            <a:ext cx="2245062" cy="23386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https://encrypted-tbn0.gstatic.com/images?q=tbn:ANd9GcR2n0T5wtAr5nssydJH2IaiSyejsVjibms1E1osSZixSVRZhqg8PA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5031" y="3184182"/>
            <a:ext cx="1773889" cy="213555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6" descr="Картинки по запросу картинка анимация шарики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1124" flipH="1">
            <a:off x="936337" y="898002"/>
            <a:ext cx="1857375" cy="28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19642902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10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50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1498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1498"/>
                            </p:stCondLst>
                            <p:childTnLst>
                              <p:par>
                                <p:cTn id="12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7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7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750" fill="hold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5571" y="495597"/>
            <a:ext cx="66928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О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Picture 2" descr="Картинки по запросу картинка рысь для детей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46215" y="3351656"/>
            <a:ext cx="2095105" cy="1829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://www.molomo.ru/img/tiger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35679" y="2514600"/>
            <a:ext cx="2072641" cy="1523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3" name="Рисунок 22" descr="http://chelindustry.ru/images/Volchok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33160" y="1644394"/>
            <a:ext cx="2042160" cy="16017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4" descr="Картинки по запросу картинка кроша"/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8"/>
          <a:stretch/>
        </p:blipFill>
        <p:spPr bwMode="auto">
          <a:xfrm>
            <a:off x="4700292" y="4282947"/>
            <a:ext cx="2466522" cy="223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78528589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5571" y="495597"/>
            <a:ext cx="66928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О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4" descr="Картинки по запросу картинка кроша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8"/>
          <a:stretch/>
        </p:blipFill>
        <p:spPr bwMode="auto">
          <a:xfrm>
            <a:off x="4700292" y="4282947"/>
            <a:ext cx="2466522" cy="223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http://fitfan.ru/uploads/posts/2010-10/1286903357_cheese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8680" y="3503164"/>
            <a:ext cx="2087879" cy="14650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post.kards.qip.ru/images/postcard/5e/94/9933918.jpg"/>
          <p:cNvPicPr/>
          <p:nvPr/>
        </p:nvPicPr>
        <p:blipFill rotWithShape="1"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3627120" y="2369057"/>
            <a:ext cx="1935480" cy="19138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Картинки по запросу картинка суп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60108" y="1644393"/>
            <a:ext cx="2130451" cy="15978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96562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5571" y="495597"/>
            <a:ext cx="66928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О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4" descr="Картинки по запросу картинка кроша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8"/>
          <a:stretch/>
        </p:blipFill>
        <p:spPr bwMode="auto">
          <a:xfrm>
            <a:off x="4700292" y="4282947"/>
            <a:ext cx="2466522" cy="223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http://pngimg.com/upload/bug_PNG399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25372" y="3387369"/>
            <a:ext cx="1668379" cy="18250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://www.artsides.ru/big/item_2485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47440" y="2251634"/>
            <a:ext cx="2049120" cy="19964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ptzonline.ru/uploads/images/4/e/d/7/9/707aedcadf.jpg"/>
          <p:cNvPicPr/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589" y="1566160"/>
            <a:ext cx="2056251" cy="18127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666221592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5571" y="495597"/>
            <a:ext cx="66928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О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4" name="Picture 4" descr="Картинки по запросу картинка кроша"/>
          <p:cNvPicPr>
            <a:picLocks noChangeAspect="1" noChangeArrowheads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8"/>
          <a:stretch/>
        </p:blipFill>
        <p:spPr bwMode="auto">
          <a:xfrm>
            <a:off x="4700292" y="4282947"/>
            <a:ext cx="2466522" cy="223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http://img-fotki.yandex.ru/get/6522/139440740.3b/0_82e7a_86af75ef_L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96025" y="3335930"/>
            <a:ext cx="1926184" cy="1894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://www.stihi.ru/pics/2012/08/27/2746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80460" y="2390834"/>
            <a:ext cx="1783080" cy="173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Картинки по запросу картинка дуб для детей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52494" y="1470406"/>
            <a:ext cx="1953590" cy="19535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28102192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25571" y="495597"/>
            <a:ext cx="6692859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О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pic>
        <p:nvPicPr>
          <p:cNvPr id="24" name="Picture 4" descr="Картинки по запросу картинка кроша"/>
          <p:cNvPicPr>
            <a:picLocks noChangeAspect="1" noChangeArrowheads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9198"/>
          <a:stretch/>
        </p:blipFill>
        <p:spPr bwMode="auto">
          <a:xfrm>
            <a:off x="5587196" y="4246375"/>
            <a:ext cx="2466522" cy="22396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5" descr="Похожее изображение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29855" y="1463040"/>
            <a:ext cx="1984505" cy="21254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6" descr="Картинки по запросу картинка грач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94155" y="2433631"/>
            <a:ext cx="2155690" cy="172071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2" descr="Картинки по запросу картинка нарисованный дом"/>
          <p:cNvPicPr>
            <a:picLocks noChangeAspect="1" noChangeArrowheads="1"/>
          </p:cNvPicPr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68315" y="3265430"/>
            <a:ext cx="1877991" cy="1961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Управляющая кнопка: домой 21">
            <a:hlinkClick r:id="rId9" action="ppaction://hlinksldjump" highlightClick="1"/>
          </p:cNvPr>
          <p:cNvSpPr/>
          <p:nvPr/>
        </p:nvSpPr>
        <p:spPr>
          <a:xfrm>
            <a:off x="8111608" y="5789882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" name="Прямоугольник 22"/>
          <p:cNvSpPr/>
          <p:nvPr/>
        </p:nvSpPr>
        <p:spPr>
          <a:xfrm>
            <a:off x="2300152" y="5442552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/>
              </a:rPr>
              <a:t>Молодец!</a:t>
            </a:r>
            <a:endParaRPr lang="ru-RU" sz="54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pic>
        <p:nvPicPr>
          <p:cNvPr id="14" name="Picture 6" descr="Картинки по запросу картинка анимация шарики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1124" flipH="1">
            <a:off x="936337" y="898002"/>
            <a:ext cx="1857375" cy="28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71416727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15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500"/>
                            </p:stCondLst>
                            <p:childTnLst>
                              <p:par>
                                <p:cTn id="3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7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0342" y="495597"/>
            <a:ext cx="67233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У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Картинки по запросу картинки смешарики совунья"/>
          <p:cNvPicPr>
            <a:picLocks noGrp="1" noChangeAspect="1" noChangeArrowheads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340" y="3953765"/>
            <a:ext cx="2133390" cy="22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http://www.stihi.ru/pics/2012/08/27/2746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4479" y="1557319"/>
            <a:ext cx="1783080" cy="17373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img-fotki.yandex.ru/get/6522/139440740.3b/0_82e7a_86af75ef_L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27120" y="2255520"/>
            <a:ext cx="1912861" cy="19354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Картинки по запросу картинка дуб для детей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41945" y="3253507"/>
            <a:ext cx="1792071" cy="19585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023610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0342" y="495597"/>
            <a:ext cx="67233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У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Картинки по запросу картинки смешарики совунья"/>
          <p:cNvPicPr>
            <a:picLocks noGrp="1" noChangeAspect="1" noChangeArrowheads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340" y="3953765"/>
            <a:ext cx="2133390" cy="22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Рисунок 18" descr="http://www.greenrussia.ru/uploads/posts/2012-03/1330690017_image018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690636" y="2154360"/>
            <a:ext cx="1689017" cy="2143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Рисунок 19" descr="http://matemat.me/wp-content/uploads/2014/02/%D0%BF%D0%BB%D0%BE%D1%82.jpg"/>
          <p:cNvPicPr/>
          <p:nvPr/>
        </p:nvPicPr>
        <p:blipFill>
          <a:blip r:embed="rId8"/>
          <a:srcRect t="13894" b="9980"/>
          <a:stretch>
            <a:fillRect/>
          </a:stretch>
        </p:blipFill>
        <p:spPr bwMode="auto">
          <a:xfrm>
            <a:off x="6263640" y="3270934"/>
            <a:ext cx="1918521" cy="17582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www.bambinomag.ru/products_pictures/ch-66893-10.jpg"/>
          <p:cNvPicPr/>
          <p:nvPr/>
        </p:nvPicPr>
        <p:blipFill>
          <a:blip r:embed="rId9"/>
          <a:srcRect t="1961"/>
          <a:stretch>
            <a:fillRect/>
          </a:stretch>
        </p:blipFill>
        <p:spPr bwMode="auto">
          <a:xfrm>
            <a:off x="1067589" y="1427072"/>
            <a:ext cx="1724025" cy="20781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970323741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0342" y="495597"/>
            <a:ext cx="67233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У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Картинки по запросу картинки смешарики совунья"/>
          <p:cNvPicPr>
            <a:picLocks noGrp="1" noChangeAspect="1" noChangeArrowheads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340" y="3953765"/>
            <a:ext cx="2133390" cy="22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http://www.fotokanal.com/images/4/city-park.jpg"/>
          <p:cNvPicPr/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807289" y="1463692"/>
            <a:ext cx="2197460" cy="1995787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6" name="Рисунок 15" descr="http://www.odonata-chuvashia42.narod.ru/photo233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29991" y="2316480"/>
            <a:ext cx="2072640" cy="195072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17" name="Рисунок 16" descr="http://mydiz.ru/userfiles/652_26.jpg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01225" y="3181925"/>
            <a:ext cx="2273511" cy="207393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581015937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0342" y="495597"/>
            <a:ext cx="67233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У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8" name="Управляющая кнопка: далее 17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Управляющая кнопка: домой 1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2" descr="Картинки по запросу картинки смешарики совунья"/>
          <p:cNvPicPr>
            <a:picLocks noGrp="1" noChangeAspect="1" noChangeArrowheads="1"/>
          </p:cNvPicPr>
          <p:nvPr>
            <p:ph idx="1"/>
          </p:nvPr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340" y="3953765"/>
            <a:ext cx="2133390" cy="22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Картинки по запросу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499" y="2208498"/>
            <a:ext cx="1905000" cy="20103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Рисунок 19" descr="http://v-kvartiremont.ru/images/stories/multi-coloured-finishes-dining-chair-by-freshwest-the-lazy-chair.jpg"/>
          <p:cNvPicPr/>
          <p:nvPr/>
        </p:nvPicPr>
        <p:blipFill>
          <a:blip r:embed="rId8"/>
          <a:srcRect l="16762" t="5236" r="19429"/>
          <a:stretch>
            <a:fillRect/>
          </a:stretch>
        </p:blipFill>
        <p:spPr bwMode="auto">
          <a:xfrm>
            <a:off x="6477000" y="3185160"/>
            <a:ext cx="1475643" cy="204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4" descr="Картинки по запросу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16340" y="1463140"/>
            <a:ext cx="1774105" cy="19658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00679497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10342" y="495597"/>
            <a:ext cx="6723315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</a:t>
            </a:r>
            <a:r>
              <a:rPr lang="ru-RU" sz="4400" b="1" cap="none" spc="0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звуком У 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736019" y="132148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00934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067981" y="3048892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pic>
        <p:nvPicPr>
          <p:cNvPr id="14" name="Picture 2" descr="Картинки по запросу картинки смешарики совунья"/>
          <p:cNvPicPr>
            <a:picLocks noGrp="1" noChangeAspect="1" noChangeArrowheads="1"/>
          </p:cNvPicPr>
          <p:nvPr>
            <p:ph idx="1"/>
          </p:nvPr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16340" y="3953765"/>
            <a:ext cx="2133390" cy="22946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Рисунок 14" descr="http://www.graycell.ru/picture/big/slon8.jpg"/>
          <p:cNvPicPr/>
          <p:nvPr/>
        </p:nvPicPr>
        <p:blipFill>
          <a:blip r:embed="rId6"/>
          <a:srcRect l="6000" t="11400" r="6200" b="13200"/>
          <a:stretch>
            <a:fillRect/>
          </a:stretch>
        </p:blipFill>
        <p:spPr bwMode="auto">
          <a:xfrm>
            <a:off x="6226803" y="3270934"/>
            <a:ext cx="1828729" cy="176795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Рисунок 15" descr="http://img0.liveinternet.ru/images/attach/c/4/81/862/81862064_luk.png"/>
          <p:cNvPicPr/>
          <p:nvPr/>
        </p:nvPicPr>
        <p:blipFill>
          <a:blip r:embed="rId7"/>
          <a:srcRect l="13235" b="9172"/>
          <a:stretch>
            <a:fillRect/>
          </a:stretch>
        </p:blipFill>
        <p:spPr bwMode="auto">
          <a:xfrm>
            <a:off x="3642360" y="2210908"/>
            <a:ext cx="1844040" cy="20258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7" name="Picture 2" descr="Картинки по запросу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6354" y="1468022"/>
            <a:ext cx="1765300" cy="20469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 flipH="1">
            <a:off x="3177147" y="5276830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/>
              </a:rPr>
              <a:t>Молодец!</a:t>
            </a:r>
            <a:endParaRPr lang="ru-RU" sz="54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sp>
        <p:nvSpPr>
          <p:cNvPr id="24" name="Управляющая кнопка: домой 23">
            <a:hlinkClick r:id="rId9" action="ppaction://hlinksldjump" highlightClick="1"/>
          </p:cNvPr>
          <p:cNvSpPr/>
          <p:nvPr/>
        </p:nvSpPr>
        <p:spPr>
          <a:xfrm>
            <a:off x="8033756" y="5755486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8" name="Picture 6" descr="Картинки по запросу картинка анимация шарики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20407865" flipH="1">
            <a:off x="6834184" y="951892"/>
            <a:ext cx="1857375" cy="28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558748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5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8321" y="495597"/>
            <a:ext cx="67473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Ы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6" name="Рисунок 15" descr="http://givotnie.com/wp-content/uploads/2012/02/kuprej_2.jpg"/>
          <p:cNvPicPr/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68681" y="3554780"/>
            <a:ext cx="2002522" cy="1474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://chelindustry.ru/images/Volchok.jpg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584337" y="2318884"/>
            <a:ext cx="1975325" cy="18656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www.graycell.ru/picture/big/slon8.jpg"/>
          <p:cNvPicPr/>
          <p:nvPr/>
        </p:nvPicPr>
        <p:blipFill>
          <a:blip r:embed="rId8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216487" y="1596894"/>
            <a:ext cx="2043593" cy="178199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" name="Picture 10" descr="Похожее изображение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8729" y="4249768"/>
            <a:ext cx="1930560" cy="20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96716499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" dur="500" tmFilter="0, 0; .2, .5; .8, .5; 1, 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250" autoRev="1" fill="hold"/>
                                        <p:tgtEl>
                                          <p:spTgt spid="1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9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0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1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" fill="hold">
                      <p:stCondLst>
                        <p:cond delay="0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5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6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7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8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9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8321" y="495597"/>
            <a:ext cx="67473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Ы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10" descr="Похожее изображение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8729" y="4249768"/>
            <a:ext cx="1930560" cy="20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Picture 6" descr="http://pngimg.com/upload/bug_PNG3992.png"/>
          <p:cNvPicPr>
            <a:picLocks noChangeAspect="1" noChangeArrowheads="1"/>
          </p:cNvPicPr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30874" y="3300523"/>
            <a:ext cx="1967674" cy="2152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8" name="Picture 4" descr="Картинки по запросу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9819" y="2270627"/>
            <a:ext cx="1904362" cy="2046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2" descr="Картинки по запросу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46639" y="1437558"/>
            <a:ext cx="1765300" cy="21512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74323638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0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" fill="hold">
                      <p:stCondLst>
                        <p:cond delay="0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2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2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2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8321" y="495597"/>
            <a:ext cx="67473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Ы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10" descr="Похожее изображение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8729" y="4249768"/>
            <a:ext cx="1930560" cy="20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Рисунок 15" descr="http://www.molomo.ru/img/tiger.jpg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859176" y="3502106"/>
            <a:ext cx="2111070" cy="1495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Рисунок 18" descr="http://www.agroatlas.ru/content/pests/Talpa_europaea/Talpa_europaea.jpg"/>
          <p:cNvPicPr/>
          <p:nvPr/>
        </p:nvPicPr>
        <p:blipFill>
          <a:blip r:embed="rId8"/>
          <a:srcRect l="6750" r="3800"/>
          <a:stretch>
            <a:fillRect/>
          </a:stretch>
        </p:blipFill>
        <p:spPr bwMode="auto">
          <a:xfrm>
            <a:off x="3566160" y="2497489"/>
            <a:ext cx="2042159" cy="13582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Рисунок 20" descr="http://pedlib.ru/books1/2/0025/74.gif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6145897" y="1532172"/>
            <a:ext cx="2114183" cy="18467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:p14="http://schemas.microsoft.com/office/powerpoint/2010/main" val="3626843878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8321" y="495597"/>
            <a:ext cx="67473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Ы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sp>
        <p:nvSpPr>
          <p:cNvPr id="15" name="Управляющая кнопка: далее 14">
            <a:hlinkClick r:id="" action="ppaction://hlinkshowjump?jump=nextslide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ForwardNex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4" name="Управляющая кнопка: домой 13">
            <a:hlinkClick r:id="rId5" action="ppaction://hlinksldjump" highlightClick="1"/>
          </p:cNvPr>
          <p:cNvSpPr/>
          <p:nvPr/>
        </p:nvSpPr>
        <p:spPr>
          <a:xfrm>
            <a:off x="7229289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22" name="Picture 10" descr="Похожее изображение"/>
          <p:cNvPicPr>
            <a:picLocks noChangeAspect="1" noChangeArrowheads="1"/>
          </p:cNvPicPr>
          <p:nvPr/>
        </p:nvPicPr>
        <p:blipFill>
          <a:blip r:embed="rId6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8729" y="4249768"/>
            <a:ext cx="1930560" cy="20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7" name="Рисунок 16" descr="http://www.rybalka.ru/sites/default/files/10.11/fish/main/10305-8330.jpg?1291103751"/>
          <p:cNvPicPr/>
          <p:nvPr/>
        </p:nvPicPr>
        <p:blipFill>
          <a:blip r:embed="rId7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51333" y="1751995"/>
            <a:ext cx="2108747" cy="13609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8" name="Рисунок 17" descr="https://st.fl.ru/users/Dinara633/upload/f_4c98c0bf50ac7.jpg"/>
          <p:cNvPicPr/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552173" y="2362904"/>
            <a:ext cx="2039653" cy="167569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 descr="Картинки по запросу картинка рысь для детей"/>
          <p:cNvPicPr>
            <a:picLocks noChangeAspect="1" noChangeArrowheads="1"/>
          </p:cNvPicPr>
          <p:nvPr/>
        </p:nvPicPr>
        <p:blipFill>
          <a:blip r:embed="rId9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5860" y="3368600"/>
            <a:ext cx="2017701" cy="1762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82361875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16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7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18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9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20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21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2" fill="hold">
                      <p:stCondLst>
                        <p:cond delay="0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5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6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7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8" dur="336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98321" y="495597"/>
            <a:ext cx="6747360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4400" b="1" cap="none" spc="0" dirty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effectLst/>
                <a:latin typeface="Candara" panose="020E0502030303020204" pitchFamily="34" charset="0"/>
              </a:rPr>
              <a:t>Назови слово со звуком </a:t>
            </a:r>
            <a:r>
              <a:rPr lang="ru-RU" sz="4400" b="1" dirty="0" smtClean="0">
                <a:ln w="22225">
                  <a:solidFill>
                    <a:srgbClr val="C00000"/>
                  </a:solidFill>
                  <a:prstDash val="solid"/>
                </a:ln>
                <a:solidFill>
                  <a:srgbClr val="FF0000"/>
                </a:solidFill>
                <a:latin typeface="Candara" panose="020E0502030303020204" pitchFamily="34" charset="0"/>
              </a:rPr>
              <a:t>Ы</a:t>
            </a:r>
            <a:endParaRPr lang="ru-RU" sz="4400" b="1" cap="none" spc="0" dirty="0">
              <a:ln w="22225">
                <a:solidFill>
                  <a:srgbClr val="C00000"/>
                </a:solidFill>
                <a:prstDash val="solid"/>
              </a:ln>
              <a:solidFill>
                <a:srgbClr val="FF0000"/>
              </a:solidFill>
              <a:effectLst/>
              <a:latin typeface="Candara" panose="020E0502030303020204" pitchFamily="34" charset="0"/>
            </a:endParaRP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071106" y="1343166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>
              <a:solidFill>
                <a:srgbClr val="FF0000"/>
              </a:solidFill>
            </a:endParaRP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402000" y="2123989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732894" y="3112947"/>
            <a:ext cx="2340000" cy="2340000"/>
          </a:xfrm>
          <a:prstGeom prst="roundRect">
            <a:avLst/>
          </a:prstGeom>
          <a:ln>
            <a:solidFill>
              <a:srgbClr val="FF0000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68580" tIns="34290" rIns="68580" bIns="3429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/>
            <a:endParaRPr lang="ru-RU" sz="1350"/>
          </a:p>
        </p:txBody>
      </p:sp>
      <p:pic>
        <p:nvPicPr>
          <p:cNvPr id="13" name="колокольчик- Молодец">
            <a:hlinkClick r:id="" action="ppaction://media"/>
          </p:cNvPr>
          <p:cNvPicPr>
            <a:picLocks noChangeAspect="1"/>
          </p:cNvPicPr>
          <p:nvPr>
            <a:audioFile r:link="rId1"/>
            <p:extLst>
              <p:ext uri="{DAA4B4D4-6D71-4841-9C94-3DE7FCFB9230}">
                <p14:media xmlns:p14="http://schemas.microsoft.com/office/powerpoint/2010/main" r:embed="rId2">
                  <p14:trim st="200" end="1660"/>
                </p14:media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7626" y="6248400"/>
            <a:ext cx="609600" cy="609600"/>
          </a:xfrm>
          <a:prstGeom prst="rect">
            <a:avLst/>
          </a:prstGeom>
        </p:spPr>
      </p:pic>
      <p:pic>
        <p:nvPicPr>
          <p:cNvPr id="22" name="Picture 10" descr="Похожее изображение"/>
          <p:cNvPicPr>
            <a:picLocks noChangeAspect="1" noChangeArrowheads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298729" y="4249768"/>
            <a:ext cx="1930560" cy="20592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6" name="Picture 6" descr="Картинки по запросу картинка грач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6144" y="1789113"/>
            <a:ext cx="2094416" cy="14761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2" descr="Картинки по запросу картинка сыр"/>
          <p:cNvPicPr>
            <a:picLocks noChangeAspect="1" noChangeArrowheads="1"/>
          </p:cNvPicPr>
          <p:nvPr/>
        </p:nvPicPr>
        <p:blipFill rotWithShape="1"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326" t="11733" r="6563" b="8267"/>
          <a:stretch/>
        </p:blipFill>
        <p:spPr bwMode="auto">
          <a:xfrm>
            <a:off x="3614318" y="2426780"/>
            <a:ext cx="1915364" cy="17590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1" name="Picture 4" descr="Картинки по запросу картинка сом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398" y="3346100"/>
            <a:ext cx="1977230" cy="18050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3" name="Прямоугольник 22"/>
          <p:cNvSpPr/>
          <p:nvPr/>
        </p:nvSpPr>
        <p:spPr>
          <a:xfrm>
            <a:off x="1999741" y="5322940"/>
            <a:ext cx="322915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ru-RU" sz="5400" b="1" cap="none" spc="0" dirty="0" smtClean="0">
                <a:ln w="22225">
                  <a:solidFill>
                    <a:srgbClr val="0000FF"/>
                  </a:solidFill>
                  <a:prstDash val="solid"/>
                </a:ln>
                <a:solidFill>
                  <a:srgbClr val="0000FF"/>
                </a:solidFill>
                <a:effectLst/>
              </a:rPr>
              <a:t>Молодец!</a:t>
            </a:r>
            <a:endParaRPr lang="ru-RU" sz="5400" b="1" cap="none" spc="0" dirty="0">
              <a:ln w="22225">
                <a:solidFill>
                  <a:srgbClr val="0000FF"/>
                </a:solidFill>
                <a:prstDash val="solid"/>
              </a:ln>
              <a:solidFill>
                <a:srgbClr val="0000FF"/>
              </a:solidFill>
              <a:effectLst/>
            </a:endParaRPr>
          </a:p>
        </p:txBody>
      </p:sp>
      <p:sp>
        <p:nvSpPr>
          <p:cNvPr id="24" name="Управляющая кнопка: домой 23">
            <a:hlinkClick r:id="rId9" action="ppaction://hlinksldjump" highlightClick="1"/>
          </p:cNvPr>
          <p:cNvSpPr/>
          <p:nvPr/>
        </p:nvSpPr>
        <p:spPr>
          <a:xfrm>
            <a:off x="8055532" y="5797015"/>
            <a:ext cx="576000" cy="576000"/>
          </a:xfrm>
          <a:prstGeom prst="actionButtonHome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4" name="Picture 6" descr="Картинки по запросу картинка анимация шарики"/>
          <p:cNvPicPr>
            <a:picLocks noChangeAspect="1" noChangeArrowheads="1" noCrop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 rot="1901124" flipH="1">
            <a:off x="936337" y="898002"/>
            <a:ext cx="1857375" cy="2843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041324"/>
      </p:ext>
    </p:extLst>
  </p:cSld>
  <p:clrMapOvr>
    <a:masterClrMapping/>
  </p:clrMapOvr>
  <p:transition spd="slow" advClick="0">
    <p:circle/>
  </p:transition>
  <p:timing>
    <p:tnLst>
      <p:par>
        <p:cTn id="1" dur="indefinite" restart="never" nodeType="tmRoot">
          <p:childTnLst>
            <p:audio>
              <p:cMediaNode vol="80000" showWhenStopped="0">
                <p:cTn id="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3"/>
                </p:tgtEl>
              </p:cMediaNode>
            </p:audio>
            <p:seq concurrent="1" nextAc="seek">
              <p:cTn id="3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" fill="hold">
                      <p:stCondLst>
                        <p:cond delay="0"/>
                      </p:stCondLst>
                      <p:childTnLst>
                        <p:par>
                          <p:cTn id="5" fill="hold">
                            <p:stCondLst>
                              <p:cond delay="0"/>
                            </p:stCondLst>
                            <p:childTnLst>
                              <p:par>
                                <p:cTn id="6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7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8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9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10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11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7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8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9" dur="1500" fill="hold"/>
                                        <p:tgtEl>
                                          <p:spTgt spid="1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500"/>
                            </p:stCondLst>
                            <p:childTnLst>
                              <p:par>
                                <p:cTn id="21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750" fill="hold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750"/>
                                        <p:tgtEl>
                                          <p:spTgt spid="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30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1" fill="hold">
                      <p:stCondLst>
                        <p:cond delay="0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2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Rot by="120000">
                                      <p:cBhvr>
                                        <p:cTn id="34" dur="1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5" dur="200" fill="hold">
                                          <p:stCondLst>
                                            <p:cond delay="2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240000">
                                      <p:cBhvr>
                                        <p:cTn id="36" dur="200" fill="hold">
                                          <p:stCondLst>
                                            <p:cond delay="4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240000">
                                      <p:cBhvr>
                                        <p:cTn id="37" dur="200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20000">
                                      <p:cBhvr>
                                        <p:cTn id="38" dur="200" fill="hold">
                                          <p:stCondLst>
                                            <p:cond delay="80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39552" y="714320"/>
            <a:ext cx="8064896" cy="567847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spAutoFit/>
          </a:bodyPr>
          <a:lstStyle/>
          <a:p>
            <a:pPr marL="0" marR="0" lvl="0" indent="0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Автор</a:t>
            </a:r>
            <a:r>
              <a:rPr kumimoji="0" lang="ru-RU" sz="2000" b="1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шаблона: </a:t>
            </a:r>
            <a:r>
              <a:rPr kumimoji="0" lang="ru-RU" sz="2000" b="1" i="1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Ранько</a:t>
            </a:r>
            <a:r>
              <a:rPr kumimoji="0" lang="ru-RU" sz="2000" b="1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Елена Алексеевна учитель начальных классов  МАОУ лицей №21 г. Иваново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sz="1000" b="1" i="1" dirty="0" smtClean="0">
              <a:latin typeface="Times New Roman" pitchFamily="18" charset="0"/>
              <a:cs typeface="Arial" pitchFamily="34" charset="0"/>
            </a:endParaRP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r>
              <a:rPr kumimoji="0" lang="ru-RU" sz="240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Сайт:</a:t>
            </a:r>
            <a:r>
              <a:rPr kumimoji="0" lang="ru-RU" sz="2400" i="1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cs typeface="Arial" pitchFamily="34" charset="0"/>
              </a:rPr>
              <a:t> </a:t>
            </a:r>
            <a:r>
              <a:rPr lang="en-US" sz="2400" i="1" dirty="0" smtClean="0">
                <a:latin typeface="Times New Roman" pitchFamily="18" charset="0"/>
                <a:cs typeface="Arial" pitchFamily="34" charset="0"/>
                <a:hlinkClick r:id="rId3"/>
              </a:rPr>
              <a:t>http://elenaranko.ucoz.ru/</a:t>
            </a:r>
            <a:r>
              <a:rPr lang="ru-RU" sz="2400" i="1" dirty="0" smtClean="0">
                <a:latin typeface="Times New Roman" pitchFamily="18" charset="0"/>
                <a:cs typeface="Arial" pitchFamily="34" charset="0"/>
              </a:rPr>
              <a:t>  </a:t>
            </a:r>
          </a:p>
          <a:p>
            <a:pPr lvl="0" algn="ctr" fontAlgn="base">
              <a:spcBef>
                <a:spcPct val="0"/>
              </a:spcBef>
              <a:spcAft>
                <a:spcPct val="0"/>
              </a:spcAft>
            </a:pPr>
            <a:endParaRPr lang="ru-RU" sz="1200" i="1" dirty="0" smtClean="0">
              <a:latin typeface="Times New Roman" pitchFamily="18" charset="0"/>
              <a:cs typeface="Arial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sz="2400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Интернет – ресурсы: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ru-RU" sz="1100" dirty="0" smtClean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  <a:hlinkClick r:id="rId4"/>
              </a:rPr>
              <a:t>http://mediasubs.ru/group/uploads/dr/druzhelyubnyij-blogger/image/1375248434-536985-31114.jpeg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фон с ромашками</a:t>
            </a:r>
          </a:p>
          <a:p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Кар </a:t>
            </a:r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карыч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5"/>
              </a:rPr>
              <a:t>http://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5"/>
              </a:rPr>
              <a:t>www.youloveit.ru/uploads/gallery/main/583/youloveit_ru_smeshariki_kartinki14.png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Крош</a:t>
            </a:r>
            <a:r>
              <a:rPr lang="ru-RU" sz="14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6"/>
              </a:rPr>
              <a:t>http://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6"/>
              </a:rPr>
              <a:t>daymultik.ru/images/uznaj_o_svoem_geroe/Krosh.png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Пин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7"/>
              </a:rPr>
              <a:t>http://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7"/>
              </a:rPr>
              <a:t>s60.radikal.ru/i169/0808/c7/9eb2b44bbd3c.png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Совунья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8"/>
              </a:rPr>
              <a:t>http://ru.wikifur.com/w/images/9/98/%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8"/>
              </a:rPr>
              <a:t>D0%A1%D0%BE%D0%B2%D1%83%D0%BD%D1%8C%D1%8F.png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1400" dirty="0">
                <a:latin typeface="Times New Roman" pitchFamily="18" charset="0"/>
                <a:cs typeface="Times New Roman" pitchFamily="18" charset="0"/>
                <a:hlinkClick r:id="rId9"/>
              </a:rPr>
              <a:t>http://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9"/>
              </a:rPr>
              <a:t>www.smeshariki.ru/images/Sovuniya/predmet_losyash_big.gif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ru-RU" sz="2000" dirty="0" err="1" smtClean="0">
                <a:latin typeface="Times New Roman" pitchFamily="18" charset="0"/>
                <a:cs typeface="Times New Roman" pitchFamily="18" charset="0"/>
              </a:rPr>
              <a:t>Копатыч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- </a:t>
            </a:r>
            <a:r>
              <a:rPr lang="en-US" sz="1400" dirty="0">
                <a:latin typeface="Times New Roman" pitchFamily="18" charset="0"/>
                <a:cs typeface="Times New Roman" pitchFamily="18" charset="0"/>
                <a:hlinkClick r:id="rId10"/>
              </a:rPr>
              <a:t>http://</a:t>
            </a:r>
            <a:r>
              <a:rPr lang="en-US" sz="1400" dirty="0" smtClean="0">
                <a:latin typeface="Times New Roman" pitchFamily="18" charset="0"/>
                <a:cs typeface="Times New Roman" pitchFamily="18" charset="0"/>
                <a:hlinkClick r:id="rId10"/>
              </a:rPr>
              <a:t>multsforkids.ru/data/uploads/personaji/kopatich/smeshariki-kopatich.png</a:t>
            </a:r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600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sz="1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1652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 advClick="0">
        <p:circle/>
      </p:transition>
    </mc:Choice>
    <mc:Fallback xmlns="">
      <p:transition spd="slow" advClick="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33">
  <a:themeElements>
    <a:clrScheme name="Другая 3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4600"/>
      </a:hlink>
      <a:folHlink>
        <a:srgbClr val="339933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Тема33" id="{0FDE9B90-79A7-4C30-A261-0DBF7476AED7}" vid="{213FEBD3-746B-4659-B924-56C2FD247DC1}"/>
    </a:ext>
  </a:ext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Тема33</Template>
  <TotalTime>772</TotalTime>
  <Words>276</Words>
  <Application>Microsoft Office PowerPoint</Application>
  <PresentationFormat>Экран (4:3)</PresentationFormat>
  <Paragraphs>68</Paragraphs>
  <Slides>30</Slides>
  <Notes>1</Notes>
  <HiddenSlides>0</HiddenSlides>
  <MMClips>26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5" baseType="lpstr">
      <vt:lpstr>Arial</vt:lpstr>
      <vt:lpstr>Calibri</vt:lpstr>
      <vt:lpstr>Candara</vt:lpstr>
      <vt:lpstr>Times New Roman</vt:lpstr>
      <vt:lpstr>Тема33</vt:lpstr>
      <vt:lpstr>Автор:  учитель-логопед Червякова Татьяна Васильевна  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User</cp:lastModifiedBy>
  <cp:revision>85</cp:revision>
  <dcterms:created xsi:type="dcterms:W3CDTF">2017-03-08T04:56:52Z</dcterms:created>
  <dcterms:modified xsi:type="dcterms:W3CDTF">2017-04-21T13:31:45Z</dcterms:modified>
</cp:coreProperties>
</file>