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75" r:id="rId3"/>
    <p:sldId id="258" r:id="rId4"/>
    <p:sldId id="261" r:id="rId5"/>
    <p:sldId id="262" r:id="rId6"/>
    <p:sldId id="264" r:id="rId7"/>
    <p:sldId id="266" r:id="rId8"/>
    <p:sldId id="265" r:id="rId9"/>
    <p:sldId id="267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9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21A7C2F-1631-418A-BD71-5BCAC3B3D0D2}" type="datetimeFigureOut">
              <a:rPr lang="ru-RU" smtClean="0"/>
              <a:pPr/>
              <a:t>07.03.2017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8DBB02-4397-40E6-AACB-1ABE42E8B8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Рисунок 7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>
              <a:off x="0" y="0"/>
              <a:ext cx="5976664" cy="546224"/>
            </a:xfrm>
            <a:prstGeom prst="rect">
              <a:avLst/>
            </a:prstGeom>
          </p:spPr>
        </p:pic>
        <p:pic>
          <p:nvPicPr>
            <p:cNvPr id="9" name="Рисунок 8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flipV="1">
              <a:off x="0" y="6311776"/>
              <a:ext cx="5976664" cy="546224"/>
            </a:xfrm>
            <a:prstGeom prst="rect">
              <a:avLst/>
            </a:prstGeom>
          </p:spPr>
        </p:pic>
        <p:pic>
          <p:nvPicPr>
            <p:cNvPr id="10" name="Рисунок 9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rot="16200000">
              <a:off x="-2751224" y="3155888"/>
              <a:ext cx="6048672" cy="546224"/>
            </a:xfrm>
            <a:prstGeom prst="rect">
              <a:avLst/>
            </a:prstGeom>
          </p:spPr>
        </p:pic>
        <p:pic>
          <p:nvPicPr>
            <p:cNvPr id="11" name="Рисунок 10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2660"/>
            <a:stretch>
              <a:fillRect/>
            </a:stretch>
          </p:blipFill>
          <p:spPr>
            <a:xfrm rot="5400000" flipH="1">
              <a:off x="5846552" y="3155888"/>
              <a:ext cx="6048672" cy="546224"/>
            </a:xfrm>
            <a:prstGeom prst="rect">
              <a:avLst/>
            </a:prstGeom>
          </p:spPr>
        </p:pic>
        <p:pic>
          <p:nvPicPr>
            <p:cNvPr id="12" name="Рисунок 11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46758"/>
            <a:stretch>
              <a:fillRect/>
            </a:stretch>
          </p:blipFill>
          <p:spPr>
            <a:xfrm>
              <a:off x="5940152" y="0"/>
              <a:ext cx="3203848" cy="546224"/>
            </a:xfrm>
            <a:prstGeom prst="rect">
              <a:avLst/>
            </a:prstGeom>
          </p:spPr>
        </p:pic>
        <p:pic>
          <p:nvPicPr>
            <p:cNvPr id="13" name="Рисунок 12" descr="0_8781d_ea3e27ef_L.png"/>
            <p:cNvPicPr>
              <a:picLocks noChangeAspect="1"/>
            </p:cNvPicPr>
            <p:nvPr userDrawn="1"/>
          </p:nvPicPr>
          <p:blipFill>
            <a:blip r:embed="rId13" cstate="print"/>
            <a:srcRect l="2290" r="46758"/>
            <a:stretch>
              <a:fillRect/>
            </a:stretch>
          </p:blipFill>
          <p:spPr>
            <a:xfrm flipV="1">
              <a:off x="5940152" y="6311776"/>
              <a:ext cx="3203848" cy="546224"/>
            </a:xfrm>
            <a:prstGeom prst="rect">
              <a:avLst/>
            </a:prstGeom>
          </p:spPr>
        </p:pic>
      </p:grp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556"/>
            <a:ext cx="124585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inda6035.ucoz.ru/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6023087" y="2845933"/>
            <a:ext cx="2392395" cy="173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1" y="2845433"/>
            <a:ext cx="2563782" cy="173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2994" y="522180"/>
            <a:ext cx="7772400" cy="108012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Тренажёр по обучению грамоте</a:t>
            </a:r>
            <a:br>
              <a:rPr lang="ru-RU" sz="3200" b="1" dirty="0" smtClean="0">
                <a:solidFill>
                  <a:srgbClr val="0000FF"/>
                </a:solidFill>
              </a:rPr>
            </a:br>
            <a:r>
              <a:rPr lang="ru-RU" sz="3600" b="1" dirty="0" smtClean="0">
                <a:solidFill>
                  <a:srgbClr val="0000FF"/>
                </a:solidFill>
              </a:rPr>
              <a:t>«Определи место звука в слове»</a:t>
            </a:r>
            <a:endParaRPr lang="ru-RU" sz="3600" b="1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36579"/>
            <a:ext cx="6400800" cy="1488723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00FF"/>
                </a:solidFill>
              </a:rPr>
              <a:t>Подготовила: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00FF"/>
                </a:solidFill>
              </a:rPr>
              <a:t>Червякова </a:t>
            </a:r>
            <a:r>
              <a:rPr lang="ru-RU" sz="2400" b="1" dirty="0">
                <a:solidFill>
                  <a:srgbClr val="0000FF"/>
                </a:solidFill>
              </a:rPr>
              <a:t>Татьяна Васильевна,  </a:t>
            </a: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00FF"/>
                </a:solidFill>
              </a:rPr>
              <a:t>учитель – логопед МДОУ детского сада «Родничок» </a:t>
            </a:r>
            <a:r>
              <a:rPr lang="ru-RU" sz="2400" b="1" dirty="0" err="1">
                <a:solidFill>
                  <a:srgbClr val="0000FF"/>
                </a:solidFill>
              </a:rPr>
              <a:t>пгт</a:t>
            </a:r>
            <a:r>
              <a:rPr lang="ru-RU" sz="2400" b="1" dirty="0">
                <a:solidFill>
                  <a:srgbClr val="0000FF"/>
                </a:solidFill>
              </a:rPr>
              <a:t> Свеча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251" y="1652426"/>
            <a:ext cx="62247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«Новоселье </a:t>
            </a:r>
            <a:r>
              <a:rPr lang="ru-RU" sz="4400" b="1" dirty="0">
                <a:solidFill>
                  <a:srgbClr val="C00000"/>
                </a:solidFill>
              </a:rPr>
              <a:t>в </a:t>
            </a:r>
            <a:r>
              <a:rPr lang="ru-RU" sz="4400" b="1" dirty="0" smtClean="0">
                <a:solidFill>
                  <a:srgbClr val="C00000"/>
                </a:solidFill>
              </a:rPr>
              <a:t>зоопарке»</a:t>
            </a: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5" name="Picture 14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7300" y="2536371"/>
            <a:ext cx="2249758" cy="156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артинки по запросу картинка рысь для детей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0256" y="2522120"/>
            <a:ext cx="1573636" cy="137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07638" y="2845433"/>
            <a:ext cx="2583154" cy="175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Похожее изображение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9460" y="2522120"/>
            <a:ext cx="1532894" cy="155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323666"/>
              </p:ext>
            </p:extLst>
          </p:nvPr>
        </p:nvGraphicFramePr>
        <p:xfrm>
          <a:off x="1094378" y="3994878"/>
          <a:ext cx="1562526" cy="44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842"/>
                <a:gridCol w="520842"/>
                <a:gridCol w="520842"/>
              </a:tblGrid>
              <a:tr h="442234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158989"/>
              </p:ext>
            </p:extLst>
          </p:nvPr>
        </p:nvGraphicFramePr>
        <p:xfrm>
          <a:off x="3806356" y="4055673"/>
          <a:ext cx="1562526" cy="44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0842"/>
                <a:gridCol w="520842"/>
                <a:gridCol w="520842"/>
              </a:tblGrid>
              <a:tr h="442234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184405"/>
              </p:ext>
            </p:extLst>
          </p:nvPr>
        </p:nvGraphicFramePr>
        <p:xfrm>
          <a:off x="6494451" y="4049193"/>
          <a:ext cx="1461927" cy="448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309"/>
                <a:gridCol w="487309"/>
                <a:gridCol w="487309"/>
              </a:tblGrid>
              <a:tr h="448713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916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6591" y="3238169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073683"/>
              </p:ext>
            </p:extLst>
          </p:nvPr>
        </p:nvGraphicFramePr>
        <p:xfrm>
          <a:off x="1109142" y="4512818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2366" y="388549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09972" y="3238169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057859"/>
              </p:ext>
            </p:extLst>
          </p:nvPr>
        </p:nvGraphicFramePr>
        <p:xfrm>
          <a:off x="6455587" y="450788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694430"/>
              </p:ext>
            </p:extLst>
          </p:nvPr>
        </p:nvGraphicFramePr>
        <p:xfrm>
          <a:off x="3790111" y="5289243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01339" y="547238"/>
            <a:ext cx="8229600" cy="1828149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ПРАВИЛА ИГРЫ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2800" dirty="0">
                <a:solidFill>
                  <a:srgbClr val="0000FF"/>
                </a:solidFill>
              </a:rPr>
              <a:t>В</a:t>
            </a:r>
            <a:r>
              <a:rPr lang="en-US" sz="2800" dirty="0" smtClean="0">
                <a:solidFill>
                  <a:srgbClr val="0000FF"/>
                </a:solidFill>
              </a:rPr>
              <a:t> </a:t>
            </a:r>
            <a:r>
              <a:rPr lang="ru-RU" sz="2800" dirty="0">
                <a:solidFill>
                  <a:srgbClr val="0000FF"/>
                </a:solidFill>
              </a:rPr>
              <a:t>зоопарке </a:t>
            </a:r>
            <a:r>
              <a:rPr lang="ru-RU" sz="2800" dirty="0" smtClean="0">
                <a:solidFill>
                  <a:srgbClr val="0000FF"/>
                </a:solidFill>
              </a:rPr>
              <a:t>новоселье! </a:t>
            </a:r>
            <a:r>
              <a:rPr lang="ru-RU" sz="2800" dirty="0">
                <a:solidFill>
                  <a:srgbClr val="0000FF"/>
                </a:solidFill>
              </a:rPr>
              <a:t>Рассели животных </a:t>
            </a:r>
            <a:r>
              <a:rPr lang="ru-RU" sz="2800" dirty="0" smtClean="0">
                <a:solidFill>
                  <a:srgbClr val="0000FF"/>
                </a:solidFill>
              </a:rPr>
              <a:t>по </a:t>
            </a:r>
            <a:r>
              <a:rPr lang="ru-RU" sz="2800" dirty="0">
                <a:solidFill>
                  <a:srgbClr val="0000FF"/>
                </a:solidFill>
              </a:rPr>
              <a:t>вольерам. Определи, где звучит заданный звук в названии </a:t>
            </a:r>
            <a:r>
              <a:rPr lang="ru-RU" sz="2800" dirty="0" smtClean="0">
                <a:solidFill>
                  <a:srgbClr val="0000FF"/>
                </a:solidFill>
              </a:rPr>
              <a:t>каждого животного </a:t>
            </a:r>
            <a:r>
              <a:rPr lang="ru-RU" sz="2800" dirty="0">
                <a:solidFill>
                  <a:srgbClr val="0000FF"/>
                </a:solidFill>
              </a:rPr>
              <a:t>и выбери вольер в соответствии со схемой </a:t>
            </a:r>
            <a:r>
              <a:rPr lang="ru-RU" sz="2800" dirty="0" smtClean="0">
                <a:solidFill>
                  <a:srgbClr val="0000FF"/>
                </a:solidFill>
              </a:rPr>
              <a:t>слова </a:t>
            </a:r>
            <a:br>
              <a:rPr lang="ru-RU" sz="2800" dirty="0" smtClean="0">
                <a:solidFill>
                  <a:srgbClr val="0000FF"/>
                </a:solidFill>
              </a:rPr>
            </a:br>
            <a:r>
              <a:rPr lang="ru-RU" sz="2400" dirty="0" smtClean="0">
                <a:solidFill>
                  <a:srgbClr val="0000FF"/>
                </a:solidFill>
              </a:rPr>
              <a:t>(кликнув мышью по схеме)</a:t>
            </a:r>
            <a:r>
              <a:rPr lang="ru-RU" sz="2400" b="1" dirty="0">
                <a:solidFill>
                  <a:srgbClr val="0000FF"/>
                </a:solidFill>
              </a:rPr>
              <a:t/>
            </a:r>
            <a:br>
              <a:rPr lang="ru-RU" sz="2400" b="1" dirty="0">
                <a:solidFill>
                  <a:srgbClr val="0000FF"/>
                </a:solidFill>
              </a:rPr>
            </a:br>
            <a:endParaRPr lang="ru-RU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61496" y="4813361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81432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76970" y="5719827"/>
            <a:ext cx="446277" cy="648000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pic>
        <p:nvPicPr>
          <p:cNvPr id="19" name="Picture 1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65721" y="4898767"/>
            <a:ext cx="1532894" cy="155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1337" y="5091971"/>
            <a:ext cx="2028378" cy="140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534400" y="6551633"/>
            <a:ext cx="96539" cy="4571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47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198673"/>
              </p:ext>
            </p:extLst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2366" y="38778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674849"/>
              </p:ext>
            </p:extLst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58256"/>
              </p:ext>
            </p:extLst>
          </p:nvPr>
        </p:nvGraphicFramePr>
        <p:xfrm>
          <a:off x="3790111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01339" y="547239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тигр?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55329" y="4517894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76970" y="5701841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pic>
        <p:nvPicPr>
          <p:cNvPr id="8" name="Picture 14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8645" y="1268760"/>
            <a:ext cx="2904854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67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0.31042 0.1051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21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88549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21519"/>
              </p:ext>
            </p:extLst>
          </p:nvPr>
        </p:nvGraphicFramePr>
        <p:xfrm>
          <a:off x="3784257" y="5289243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41950" y="47903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рысь?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55329" y="4517894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98110" y="5670545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pic>
        <p:nvPicPr>
          <p:cNvPr id="19" name="Picture 2" descr="Картинки по запросу картинка рысь для детей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4336" y="1169104"/>
            <a:ext cx="2264828" cy="1978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633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27395 0.14445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98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911308"/>
              </p:ext>
            </p:extLst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зебра?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55329" y="4517894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48861" y="5660996"/>
            <a:ext cx="44627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Р</a:t>
            </a:r>
          </a:p>
        </p:txBody>
      </p:sp>
      <p:pic>
        <p:nvPicPr>
          <p:cNvPr id="19" name="Picture 1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88" y="1390012"/>
            <a:ext cx="2088232" cy="211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825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01163 0.25254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слон?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28078" y="4517894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1610" y="5660996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2052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1547456"/>
            <a:ext cx="2190455" cy="188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48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01424 0.245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лось?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28078" y="4517894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1610" y="5660996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2913" y="1340768"/>
            <a:ext cx="2703224" cy="206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096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-0.27726 0.10579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719" y="417289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осёл?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28078" y="4517894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1610" y="5660996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3076" name="Picture 4" descr="Картинки по запросу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2402" y="1096447"/>
            <a:ext cx="2259194" cy="232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119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.30712 0.08518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902326"/>
              </p:ext>
            </p:extLst>
          </p:nvPr>
        </p:nvGraphicFramePr>
        <p:xfrm>
          <a:off x="6467173" y="420254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5464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волк?</a:t>
            </a:r>
            <a:endParaRPr lang="ru-RU" sz="3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128078" y="4517894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1610" y="5660996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2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8793" y="1084522"/>
            <a:ext cx="2142827" cy="265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260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1366 L -2.77778E-7 0.23634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173" y="420254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1127276" y="4517894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20808" y="5660996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pic>
        <p:nvPicPr>
          <p:cNvPr id="1028" name="Picture 4" descr="Картинки по запросу картинка панда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77132" y="1430729"/>
            <a:ext cx="1989733" cy="193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592138"/>
            <a:ext cx="8229600" cy="54768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панда?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47375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173" y="420254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1127276" y="4517894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20808" y="5660996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pic>
        <p:nvPicPr>
          <p:cNvPr id="2050" name="Picture 2" descr="Картинки по запросу картинка носорог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049" y="1520723"/>
            <a:ext cx="2330883" cy="161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592138"/>
            <a:ext cx="8229600" cy="54768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носорог?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81677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29271 0.11806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35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611560" y="2845432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/>
          </p:nvPr>
        </p:nvGraphicFramePr>
        <p:xfrm>
          <a:off x="1155329" y="418153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3253505" y="3929657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8" t="16479" r="4614" b="8580"/>
          <a:stretch/>
        </p:blipFill>
        <p:spPr bwMode="auto">
          <a:xfrm>
            <a:off x="5895450" y="2841102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6467173" y="4202540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3798005" y="527964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1127276" y="4517894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598615" y="4517894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320808" y="5660996"/>
            <a:ext cx="502382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Н</a:t>
            </a:r>
          </a:p>
        </p:txBody>
      </p:sp>
      <p:pic>
        <p:nvPicPr>
          <p:cNvPr id="4098" name="Picture 2" descr="Картинки по запросу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2857" y="1290941"/>
            <a:ext cx="2584954" cy="258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8022349" y="6377021"/>
            <a:ext cx="1042416" cy="394942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592138"/>
            <a:ext cx="8229600" cy="54768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</a:rPr>
              <a:t>Где будет жить баран?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77562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0.29237 0.03773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2032" y="2343637"/>
            <a:ext cx="2735489" cy="185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597041"/>
              </p:ext>
            </p:extLst>
          </p:nvPr>
        </p:nvGraphicFramePr>
        <p:xfrm>
          <a:off x="1146654" y="3640783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22620" y="3389334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09972" y="2290246"/>
            <a:ext cx="2735489" cy="18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959066"/>
              </p:ext>
            </p:extLst>
          </p:nvPr>
        </p:nvGraphicFramePr>
        <p:xfrm>
          <a:off x="6467717" y="3559374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900278"/>
              </p:ext>
            </p:extLst>
          </p:nvPr>
        </p:nvGraphicFramePr>
        <p:xfrm>
          <a:off x="3762000" y="4667321"/>
          <a:ext cx="1619997" cy="450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9999"/>
                <a:gridCol w="539999"/>
                <a:gridCol w="539999"/>
              </a:tblGrid>
              <a:tr h="450056"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592872"/>
            <a:ext cx="8229600" cy="710934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C00000"/>
                </a:solidFill>
              </a:rPr>
              <a:t>МОЛОДЦЫ!</a:t>
            </a:r>
            <a:endParaRPr lang="ru-RU" sz="6600" dirty="0">
              <a:solidFill>
                <a:srgbClr val="C0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37469" y="4046632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50592" y="3989790"/>
            <a:ext cx="423734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1608" y="5012358"/>
            <a:ext cx="500779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500" b="1" dirty="0" smtClean="0">
                <a:ln w="222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</a:rPr>
              <a:t>Л</a:t>
            </a:r>
            <a:endParaRPr lang="ru-RU" sz="4500" b="1" dirty="0">
              <a:ln w="222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pic>
        <p:nvPicPr>
          <p:cNvPr id="3076" name="Picture 4" descr="Картинки по запросу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5477" y="1265075"/>
            <a:ext cx="2259194" cy="232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1080" y="2353018"/>
            <a:ext cx="2190455" cy="1883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Похожее изображение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184" y="1554444"/>
            <a:ext cx="2434339" cy="185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55576" y="5972892"/>
            <a:ext cx="85677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Шаблон презентации -  Фокина Лилия Петровна </a:t>
            </a:r>
            <a:r>
              <a:rPr lang="ru-RU" b="1" dirty="0">
                <a:solidFill>
                  <a:prstClr val="black"/>
                </a:solidFill>
                <a:latin typeface="Monotype Corsiva" pitchFamily="66" charset="0"/>
              </a:rPr>
              <a:t>Сайт </a:t>
            </a:r>
            <a:r>
              <a:rPr lang="en-US" b="1" dirty="0">
                <a:solidFill>
                  <a:prstClr val="black"/>
                </a:solidFill>
                <a:latin typeface="Monotype Corsiva" pitchFamily="66" charset="0"/>
                <a:hlinkClick r:id="rId6"/>
              </a:rPr>
              <a:t>http://linda6035.ucoz.ru/</a:t>
            </a:r>
            <a:r>
              <a:rPr lang="ru-RU" b="1" dirty="0">
                <a:solidFill>
                  <a:prstClr val="black"/>
                </a:solidFill>
                <a:latin typeface="Monotype Corsiva" pitchFamily="66" charset="0"/>
              </a:rPr>
              <a:t>    </a:t>
            </a:r>
            <a:r>
              <a:rPr lang="ru-RU" b="1" i="1" dirty="0">
                <a:solidFill>
                  <a:prstClr val="black"/>
                </a:solidFill>
                <a:latin typeface="Monotype Corsiva" pitchFamily="66" charset="0"/>
              </a:rPr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3527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9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Тема9</Template>
  <TotalTime>223</TotalTime>
  <Words>127</Words>
  <Application>Microsoft Office PowerPoint</Application>
  <PresentationFormat>Экран (4:3)</PresentationFormat>
  <Paragraphs>54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Monotype Corsiva</vt:lpstr>
      <vt:lpstr>Times New Roman</vt:lpstr>
      <vt:lpstr>Тема9</vt:lpstr>
      <vt:lpstr>Тренажёр по обучению грамоте «Определи место звука в слове»</vt:lpstr>
      <vt:lpstr>ПРАВИЛА ИГРЫ В зоопарке новоселье! Рассели животных по вольерам. Определи, где звучит заданный звук в названии каждого животного и выбери вольер в соответствии со схемой слова  (кликнув мышью по схеме) </vt:lpstr>
      <vt:lpstr>Где будет жить тигр?</vt:lpstr>
      <vt:lpstr>Где будет жить рысь?</vt:lpstr>
      <vt:lpstr>Где будет жить зебра?</vt:lpstr>
      <vt:lpstr>Где будет жить слон?</vt:lpstr>
      <vt:lpstr>Где будет жить лось?</vt:lpstr>
      <vt:lpstr>Где будет жить осёл?</vt:lpstr>
      <vt:lpstr>Где будет жить волк?</vt:lpstr>
      <vt:lpstr>Где будет жить панда?</vt:lpstr>
      <vt:lpstr>Где будет жить носорог?</vt:lpstr>
      <vt:lpstr>Где будет жить баран?</vt:lpstr>
      <vt:lpstr>МОЛОДЦЫ!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</dc:title>
  <dc:creator>User</dc:creator>
  <cp:lastModifiedBy>User</cp:lastModifiedBy>
  <cp:revision>26</cp:revision>
  <dcterms:created xsi:type="dcterms:W3CDTF">2014-12-06T13:50:32Z</dcterms:created>
  <dcterms:modified xsi:type="dcterms:W3CDTF">2017-03-07T18:46:17Z</dcterms:modified>
</cp:coreProperties>
</file>