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7" r:id="rId1"/>
  </p:sldMasterIdLst>
  <p:sldIdLst>
    <p:sldId id="256" r:id="rId2"/>
    <p:sldId id="275" r:id="rId3"/>
    <p:sldId id="273" r:id="rId4"/>
    <p:sldId id="262" r:id="rId5"/>
    <p:sldId id="263" r:id="rId6"/>
    <p:sldId id="264" r:id="rId7"/>
    <p:sldId id="265" r:id="rId8"/>
    <p:sldId id="266" r:id="rId9"/>
    <p:sldId id="267" r:id="rId10"/>
    <p:sldId id="258" r:id="rId11"/>
    <p:sldId id="260" r:id="rId12"/>
    <p:sldId id="261" r:id="rId13"/>
    <p:sldId id="268" r:id="rId14"/>
    <p:sldId id="269" r:id="rId15"/>
    <p:sldId id="270" r:id="rId16"/>
    <p:sldId id="277" r:id="rId17"/>
    <p:sldId id="278" r:id="rId18"/>
    <p:sldId id="279" r:id="rId19"/>
    <p:sldId id="276" r:id="rId2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301B821-A1FF-4177-AEE7-76D212191A09}" styleName="Средний стиль 1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9CF1AB2-1976-4502-BF36-3FF5EA218861}" styleName="Средний стиль 4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5DA37D80-6434-44D0-A028-1B22A696006F}" styleName="Светлый стиль 3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7" d="100"/>
          <a:sy n="67" d="100"/>
        </p:scale>
        <p:origin x="78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F0692-2A4A-45F7-8739-AF071FF06058}" type="datetimeFigureOut">
              <a:rPr lang="ru-RU" smtClean="0"/>
              <a:t>21.04.2017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6E83C-9949-4455-95DC-E734176F06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25714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F0692-2A4A-45F7-8739-AF071FF06058}" type="datetimeFigureOut">
              <a:rPr lang="ru-RU" smtClean="0"/>
              <a:t>21.04.2017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6E83C-9949-4455-95DC-E734176F06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8145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F0692-2A4A-45F7-8739-AF071FF06058}" type="datetimeFigureOut">
              <a:rPr lang="ru-RU" smtClean="0"/>
              <a:t>21.04.2017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6E83C-9949-4455-95DC-E734176F06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47575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F0692-2A4A-45F7-8739-AF071FF06058}" type="datetimeFigureOut">
              <a:rPr lang="ru-RU" smtClean="0"/>
              <a:t>21.04.2017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6E83C-9949-4455-95DC-E734176F06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87049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F0692-2A4A-45F7-8739-AF071FF06058}" type="datetimeFigureOut">
              <a:rPr lang="ru-RU" smtClean="0"/>
              <a:t>21.04.2017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6E83C-9949-4455-95DC-E734176F06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06363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F0692-2A4A-45F7-8739-AF071FF06058}" type="datetimeFigureOut">
              <a:rPr lang="ru-RU" smtClean="0"/>
              <a:t>21.04.2017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6E83C-9949-4455-95DC-E734176F06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95087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F0692-2A4A-45F7-8739-AF071FF06058}" type="datetimeFigureOut">
              <a:rPr lang="ru-RU" smtClean="0"/>
              <a:t>21.04.2017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6E83C-9949-4455-95DC-E734176F06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81790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F0692-2A4A-45F7-8739-AF071FF06058}" type="datetimeFigureOut">
              <a:rPr lang="ru-RU" smtClean="0"/>
              <a:t>21.04.2017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6E83C-9949-4455-95DC-E734176F06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41046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F0692-2A4A-45F7-8739-AF071FF06058}" type="datetimeFigureOut">
              <a:rPr lang="ru-RU" smtClean="0"/>
              <a:t>21.04.2017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6E83C-9949-4455-95DC-E734176F06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15069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F0692-2A4A-45F7-8739-AF071FF06058}" type="datetimeFigureOut">
              <a:rPr lang="ru-RU" smtClean="0"/>
              <a:t>21.04.2017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6E83C-9949-4455-95DC-E734176F06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72707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F0692-2A4A-45F7-8739-AF071FF06058}" type="datetimeFigureOut">
              <a:rPr lang="ru-RU" smtClean="0"/>
              <a:t>21.04.2017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6E83C-9949-4455-95DC-E734176F06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73549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A1B5E-B2CA-4E21-9575-AE8B31165728}" type="datetimeFigureOut">
              <a:rPr lang="ru-RU" smtClean="0"/>
              <a:pPr/>
              <a:t>21.04.2017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904DBC-267E-4147-9769-7D3BEB75262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18939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CA1B5E-B2CA-4E21-9575-AE8B31165728}" type="datetimeFigureOut">
              <a:rPr lang="ru-RU" smtClean="0"/>
              <a:pPr/>
              <a:t>21.04.2017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904DBC-267E-4147-9769-7D3BEB75262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11949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8" r:id="rId1"/>
    <p:sldLayoutId id="2147483869" r:id="rId2"/>
    <p:sldLayoutId id="2147483870" r:id="rId3"/>
    <p:sldLayoutId id="2147483871" r:id="rId4"/>
    <p:sldLayoutId id="2147483872" r:id="rId5"/>
    <p:sldLayoutId id="2147483873" r:id="rId6"/>
    <p:sldLayoutId id="2147483874" r:id="rId7"/>
    <p:sldLayoutId id="2147483875" r:id="rId8"/>
    <p:sldLayoutId id="2147483876" r:id="rId9"/>
    <p:sldLayoutId id="2147483877" r:id="rId10"/>
    <p:sldLayoutId id="2147483878" r:id="rId11"/>
    <p:sldLayoutId id="2147483879" r:id="rId12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8.png"/><Relationship Id="rId7" Type="http://schemas.openxmlformats.org/officeDocument/2006/relationships/slide" Target="slide16.xml"/><Relationship Id="rId12" Type="http://schemas.openxmlformats.org/officeDocument/2006/relationships/image" Target="../media/image12.png"/><Relationship Id="rId2" Type="http://schemas.openxmlformats.org/officeDocument/2006/relationships/slide" Target="slide1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gif"/><Relationship Id="rId11" Type="http://schemas.openxmlformats.org/officeDocument/2006/relationships/slide" Target="slide7.xml"/><Relationship Id="rId5" Type="http://schemas.openxmlformats.org/officeDocument/2006/relationships/slide" Target="slide4.xml"/><Relationship Id="rId10" Type="http://schemas.openxmlformats.org/officeDocument/2006/relationships/image" Target="../media/image11.png"/><Relationship Id="rId4" Type="http://schemas.openxmlformats.org/officeDocument/2006/relationships/slide" Target="slide2.xml"/><Relationship Id="rId9" Type="http://schemas.openxmlformats.org/officeDocument/2006/relationships/slide" Target="slide10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6.jpe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png"/><Relationship Id="rId9" Type="http://schemas.openxmlformats.org/officeDocument/2006/relationships/slide" Target="slide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0.jpe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3.png"/><Relationship Id="rId9" Type="http://schemas.openxmlformats.org/officeDocument/2006/relationships/slide" Target="slide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4.jpe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23.jpeg"/><Relationship Id="rId11" Type="http://schemas.openxmlformats.org/officeDocument/2006/relationships/image" Target="../media/image9.gif"/><Relationship Id="rId5" Type="http://schemas.openxmlformats.org/officeDocument/2006/relationships/image" Target="../media/image22.gif"/><Relationship Id="rId10" Type="http://schemas.openxmlformats.org/officeDocument/2006/relationships/slide" Target="slide4.xml"/><Relationship Id="rId4" Type="http://schemas.openxmlformats.org/officeDocument/2006/relationships/image" Target="../media/image13.png"/><Relationship Id="rId9" Type="http://schemas.openxmlformats.org/officeDocument/2006/relationships/slide" Target="slide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7.jpe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13.png"/><Relationship Id="rId9" Type="http://schemas.openxmlformats.org/officeDocument/2006/relationships/slide" Target="slide3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1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13.png"/><Relationship Id="rId9" Type="http://schemas.openxmlformats.org/officeDocument/2006/relationships/slide" Target="slide3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5.jpe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34.jpeg"/><Relationship Id="rId11" Type="http://schemas.openxmlformats.org/officeDocument/2006/relationships/image" Target="../media/image12.png"/><Relationship Id="rId5" Type="http://schemas.openxmlformats.org/officeDocument/2006/relationships/image" Target="../media/image33.jpeg"/><Relationship Id="rId10" Type="http://schemas.openxmlformats.org/officeDocument/2006/relationships/slide" Target="slide7.xml"/><Relationship Id="rId4" Type="http://schemas.openxmlformats.org/officeDocument/2006/relationships/image" Target="../media/image13.png"/><Relationship Id="rId9" Type="http://schemas.openxmlformats.org/officeDocument/2006/relationships/slide" Target="slide3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8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7.jpeg"/><Relationship Id="rId5" Type="http://schemas.openxmlformats.org/officeDocument/2006/relationships/image" Target="../media/image36.png"/><Relationship Id="rId4" Type="http://schemas.openxmlformats.org/officeDocument/2006/relationships/image" Target="../media/image13.png"/><Relationship Id="rId9" Type="http://schemas.openxmlformats.org/officeDocument/2006/relationships/slide" Target="slide3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1.jpe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40.png"/><Relationship Id="rId5" Type="http://schemas.openxmlformats.org/officeDocument/2006/relationships/image" Target="../media/image37.jpeg"/><Relationship Id="rId4" Type="http://schemas.openxmlformats.org/officeDocument/2006/relationships/image" Target="../media/image13.png"/><Relationship Id="rId9" Type="http://schemas.openxmlformats.org/officeDocument/2006/relationships/slide" Target="slide3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2.jpe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13.png"/><Relationship Id="rId5" Type="http://schemas.openxmlformats.org/officeDocument/2006/relationships/image" Target="../media/image37.jpeg"/><Relationship Id="rId10" Type="http://schemas.openxmlformats.org/officeDocument/2006/relationships/image" Target="../media/image43.png"/><Relationship Id="rId4" Type="http://schemas.openxmlformats.org/officeDocument/2006/relationships/image" Target="../media/image38.png"/><Relationship Id="rId9" Type="http://schemas.openxmlformats.org/officeDocument/2006/relationships/slide" Target="slide3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6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13.png"/><Relationship Id="rId9" Type="http://schemas.openxmlformats.org/officeDocument/2006/relationships/slide" Target="slide3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0.jpe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49.png"/><Relationship Id="rId5" Type="http://schemas.openxmlformats.org/officeDocument/2006/relationships/image" Target="../media/image48.jpeg"/><Relationship Id="rId4" Type="http://schemas.openxmlformats.org/officeDocument/2006/relationships/image" Target="../media/image13.png"/><Relationship Id="rId9" Type="http://schemas.openxmlformats.org/officeDocument/2006/relationships/slide" Target="slide3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4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53.jpeg"/><Relationship Id="rId11" Type="http://schemas.openxmlformats.org/officeDocument/2006/relationships/image" Target="../media/image8.png"/><Relationship Id="rId5" Type="http://schemas.openxmlformats.org/officeDocument/2006/relationships/image" Target="../media/image52.jpeg"/><Relationship Id="rId10" Type="http://schemas.openxmlformats.org/officeDocument/2006/relationships/slide" Target="slide13.xml"/><Relationship Id="rId4" Type="http://schemas.openxmlformats.org/officeDocument/2006/relationships/image" Target="../media/image13.png"/><Relationship Id="rId9" Type="http://schemas.openxmlformats.org/officeDocument/2006/relationships/slide" Target="slide3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8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57.jpeg"/><Relationship Id="rId5" Type="http://schemas.openxmlformats.org/officeDocument/2006/relationships/image" Target="../media/image56.jpeg"/><Relationship Id="rId4" Type="http://schemas.openxmlformats.org/officeDocument/2006/relationships/image" Target="../media/image13.png"/><Relationship Id="rId9" Type="http://schemas.openxmlformats.org/officeDocument/2006/relationships/slide" Target="slide3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gif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2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61.jpeg"/><Relationship Id="rId5" Type="http://schemas.openxmlformats.org/officeDocument/2006/relationships/image" Target="../media/image60.gif"/><Relationship Id="rId4" Type="http://schemas.openxmlformats.org/officeDocument/2006/relationships/image" Target="../media/image13.png"/><Relationship Id="rId9" Type="http://schemas.openxmlformats.org/officeDocument/2006/relationships/slide" Target="slide3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5.jpe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64.jpeg"/><Relationship Id="rId5" Type="http://schemas.openxmlformats.org/officeDocument/2006/relationships/image" Target="../media/image10.png"/><Relationship Id="rId10" Type="http://schemas.openxmlformats.org/officeDocument/2006/relationships/slide" Target="slide3.xml"/><Relationship Id="rId4" Type="http://schemas.openxmlformats.org/officeDocument/2006/relationships/image" Target="../media/image13.png"/><Relationship Id="rId9" Type="http://schemas.openxmlformats.org/officeDocument/2006/relationships/image" Target="../media/image67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elenaranko.ucoz.ru/" TargetMode="External"/><Relationship Id="rId3" Type="http://schemas.openxmlformats.org/officeDocument/2006/relationships/hyperlink" Target="http://www.smeshariki.ru/images/Sovuniya/predmet_losyash_big.gif" TargetMode="External"/><Relationship Id="rId7" Type="http://schemas.openxmlformats.org/officeDocument/2006/relationships/hyperlink" Target="http://s60.radikal.ru/i169/0808/c7/9eb2b44bbd3c.png" TargetMode="External"/><Relationship Id="rId2" Type="http://schemas.openxmlformats.org/officeDocument/2006/relationships/hyperlink" Target="http://kira-scrap.ru/KATALOG/MULTY_NASCHI/1/0_8af8f_20dd3729_M.pn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multsforkids.ru/data/uploads/personaji/kopatich/smeshariki-kopatich.png" TargetMode="External"/><Relationship Id="rId5" Type="http://schemas.openxmlformats.org/officeDocument/2006/relationships/hyperlink" Target="http://daymultik.ru/images/uznaj_o_svoem_geroe/Krosh.png" TargetMode="External"/><Relationship Id="rId4" Type="http://schemas.openxmlformats.org/officeDocument/2006/relationships/hyperlink" Target="http://kand19school.ucoz.ru/putin/smeshariki/581879_smeshariki.png" TargetMode="External"/><Relationship Id="rId9" Type="http://schemas.openxmlformats.org/officeDocument/2006/relationships/slide" Target="slid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48392" y="1769423"/>
            <a:ext cx="10363200" cy="1830043"/>
          </a:xfrm>
        </p:spPr>
        <p:txBody>
          <a:bodyPr>
            <a:normAutofit fontScale="90000"/>
          </a:bodyPr>
          <a:lstStyle/>
          <a:p>
            <a:r>
              <a:rPr lang="ru-RU" sz="4000" b="1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Тренажер по обучению </a:t>
            </a:r>
            <a:r>
              <a:rPr lang="ru-RU" sz="40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грамоте для детей  дошкольного возраста</a:t>
            </a:r>
            <a:r>
              <a:rPr lang="ru-RU" sz="4000" b="1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4000" b="1" dirty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000" b="1" dirty="0" smtClean="0">
                <a:ln w="22225">
                  <a:noFill/>
                  <a:prstDash val="solid"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«Учимся находить место звука в слове»</a:t>
            </a:r>
            <a:endParaRPr lang="ru-RU" sz="4000" b="1" dirty="0">
              <a:ln w="22225">
                <a:noFill/>
                <a:prstDash val="solid"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061052" y="5188169"/>
            <a:ext cx="4392753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r"/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Автор</a:t>
            </a: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:</a:t>
            </a:r>
          </a:p>
          <a:p>
            <a:pPr algn="r"/>
            <a:r>
              <a:rPr lang="ru-RU" sz="24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учитель – </a:t>
            </a:r>
            <a:r>
              <a:rPr lang="ru-RU" sz="24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логопед</a:t>
            </a:r>
          </a:p>
          <a:p>
            <a:pPr algn="r"/>
            <a:r>
              <a:rPr lang="ru-RU" sz="24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Червякова </a:t>
            </a:r>
            <a:r>
              <a:rPr lang="ru-RU" sz="24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Татьяна </a:t>
            </a:r>
            <a:r>
              <a:rPr lang="ru-RU" sz="24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Васильевна  </a:t>
            </a:r>
            <a:endParaRPr lang="ru-RU" sz="24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16" name="Подзаголовок 9"/>
          <p:cNvSpPr txBox="1">
            <a:spLocks noGrp="1"/>
          </p:cNvSpPr>
          <p:nvPr>
            <p:ph type="subTitle" idx="1"/>
          </p:nvPr>
        </p:nvSpPr>
        <p:spPr>
          <a:xfrm>
            <a:off x="1230034" y="549994"/>
            <a:ext cx="97999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24000">
              <a:spcBef>
                <a:spcPts val="0"/>
              </a:spcBef>
              <a:buNone/>
            </a:pPr>
            <a:r>
              <a:rPr lang="ru-RU" sz="24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Муниципальное дошкольное образовательное </a:t>
            </a:r>
            <a:r>
              <a:rPr lang="ru-RU" sz="24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учреждение </a:t>
            </a:r>
          </a:p>
          <a:p>
            <a:pPr marL="324000">
              <a:spcBef>
                <a:spcPts val="0"/>
              </a:spcBef>
              <a:buNone/>
            </a:pPr>
            <a:r>
              <a:rPr lang="ru-RU" sz="24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детский </a:t>
            </a:r>
            <a:r>
              <a:rPr lang="ru-RU" sz="24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сад «Родничок» пгт Свеча </a:t>
            </a:r>
            <a:r>
              <a:rPr lang="ru-RU" sz="24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Кировской </a:t>
            </a:r>
            <a:r>
              <a:rPr lang="ru-RU" sz="2400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Times New Roman" pitchFamily="18" charset="0"/>
              </a:rPr>
              <a:t>области</a:t>
            </a:r>
            <a:endParaRPr lang="ru-RU" sz="24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573196" y="3700819"/>
            <a:ext cx="1440000" cy="1440000"/>
          </a:xfrm>
          <a:prstGeom prst="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5409992" y="3700819"/>
            <a:ext cx="1440000" cy="1440000"/>
          </a:xfrm>
          <a:prstGeom prst="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7246788" y="3700819"/>
            <a:ext cx="1440000" cy="1440000"/>
          </a:xfrm>
          <a:prstGeom prst="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" name="Picture 2" descr="Картинки по запросу картинки лосяша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48392" y="3700819"/>
            <a:ext cx="1903122" cy="2311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8" descr="Картинки по запросу картинка глобус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49"/>
          <a:stretch/>
        </p:blipFill>
        <p:spPr bwMode="auto">
          <a:xfrm>
            <a:off x="5530706" y="3768711"/>
            <a:ext cx="1199232" cy="1304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0" descr="Похожее изображение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39" t="7841" r="3740" b="7991"/>
          <a:stretch/>
        </p:blipFill>
        <p:spPr bwMode="auto">
          <a:xfrm>
            <a:off x="7341174" y="3849815"/>
            <a:ext cx="1249911" cy="1142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4" descr="Похожее изображение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2191" y="3849815"/>
            <a:ext cx="1185286" cy="1185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4" name="Таблица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3587013"/>
              </p:ext>
            </p:extLst>
          </p:nvPr>
        </p:nvGraphicFramePr>
        <p:xfrm>
          <a:off x="5013197" y="5404237"/>
          <a:ext cx="2233593" cy="5562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4531"/>
                <a:gridCol w="744531"/>
                <a:gridCol w="744531"/>
              </a:tblGrid>
              <a:tr h="496502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ln>
                            <a:solidFill>
                              <a:srgbClr val="0000FF"/>
                            </a:solidFill>
                          </a:ln>
                          <a:solidFill>
                            <a:schemeClr val="bg1"/>
                          </a:solidFill>
                          <a:latin typeface="Arial Black" panose="020B0A04020102020204" pitchFamily="34" charset="0"/>
                        </a:rPr>
                        <a:t>Л</a:t>
                      </a:r>
                      <a:endParaRPr lang="ru-RU" sz="3200" dirty="0">
                        <a:ln>
                          <a:solidFill>
                            <a:srgbClr val="0000FF"/>
                          </a:solidFill>
                        </a:ln>
                        <a:solidFill>
                          <a:schemeClr val="bg1"/>
                        </a:solidFill>
                        <a:latin typeface="Arial Black" panose="020B0A04020102020204" pitchFamily="34" charset="0"/>
                      </a:endParaRPr>
                    </a:p>
                  </a:txBody>
                  <a:tcPr marL="68580" marR="68580" marT="34291" marB="342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100" dirty="0">
                        <a:ln>
                          <a:solidFill>
                            <a:srgbClr val="0000FF"/>
                          </a:solidFill>
                        </a:ln>
                      </a:endParaRPr>
                    </a:p>
                  </a:txBody>
                  <a:tcPr marL="68580" marR="68580" marT="34291" marB="342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100" dirty="0">
                        <a:ln>
                          <a:solidFill>
                            <a:srgbClr val="0000FF"/>
                          </a:solidFill>
                        </a:ln>
                      </a:endParaRPr>
                    </a:p>
                  </a:txBody>
                  <a:tcPr marL="68580" marR="68580" marT="34291" marB="342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  <p:sp>
        <p:nvSpPr>
          <p:cNvPr id="13" name="Управляющая кнопка: далее 12">
            <a:hlinkClick r:id="" action="ppaction://hlinkshowjump?jump=nextslide" highlightClick="1"/>
          </p:cNvPr>
          <p:cNvSpPr/>
          <p:nvPr/>
        </p:nvSpPr>
        <p:spPr>
          <a:xfrm>
            <a:off x="11453805" y="6100498"/>
            <a:ext cx="576000" cy="576000"/>
          </a:xfrm>
          <a:prstGeom prst="actionButtonForwardNex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4325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Управляющая кнопка: далее 4">
            <a:hlinkClick r:id="" action="ppaction://hlinkshowjump?jump=nextslide" highlightClick="1"/>
          </p:cNvPr>
          <p:cNvSpPr/>
          <p:nvPr/>
        </p:nvSpPr>
        <p:spPr>
          <a:xfrm>
            <a:off x="10987412" y="5780199"/>
            <a:ext cx="576000" cy="576000"/>
          </a:xfrm>
          <a:prstGeom prst="actionButtonForwardNex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4278035" y="495598"/>
            <a:ext cx="3635931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>
                <a:ln w="22225">
                  <a:solidFill>
                    <a:srgbClr val="0000FF"/>
                  </a:solidFill>
                  <a:prstDash val="solid"/>
                </a:ln>
                <a:solidFill>
                  <a:srgbClr val="0070C0"/>
                </a:solidFill>
                <a:latin typeface="Candara" panose="020E0502030303020204" pitchFamily="34" charset="0"/>
              </a:rPr>
              <a:t>Правила игры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530908" y="3333576"/>
            <a:ext cx="513018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dirty="0">
                <a:ln w="22225">
                  <a:solidFill>
                    <a:srgbClr val="0000FF"/>
                  </a:solidFill>
                  <a:prstDash val="solid"/>
                </a:ln>
                <a:solidFill>
                  <a:srgbClr val="0070C0"/>
                </a:solidFill>
                <a:latin typeface="Candara" panose="020E0502030303020204" pitchFamily="34" charset="0"/>
              </a:rPr>
              <a:t>Управляющие кнопки</a:t>
            </a:r>
          </a:p>
        </p:txBody>
      </p:sp>
      <p:sp>
        <p:nvSpPr>
          <p:cNvPr id="9" name="Управляющая кнопка: далее 8">
            <a:hlinkClick r:id="" action="ppaction://noaction" highlightClick="1"/>
          </p:cNvPr>
          <p:cNvSpPr/>
          <p:nvPr/>
        </p:nvSpPr>
        <p:spPr>
          <a:xfrm>
            <a:off x="2145468" y="4050237"/>
            <a:ext cx="576000" cy="576000"/>
          </a:xfrm>
          <a:prstGeom prst="actionButtonForwardNex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Управляющая кнопка: домой 9">
            <a:hlinkClick r:id="" action="ppaction://noaction" highlightClick="1"/>
          </p:cNvPr>
          <p:cNvSpPr/>
          <p:nvPr/>
        </p:nvSpPr>
        <p:spPr>
          <a:xfrm>
            <a:off x="2145468" y="4853680"/>
            <a:ext cx="576000" cy="576000"/>
          </a:xfrm>
          <a:prstGeom prst="actionButtonHom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2807789" y="4041463"/>
            <a:ext cx="144622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dirty="0">
                <a:ln w="0"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- далее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2721469" y="4797683"/>
            <a:ext cx="730603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dirty="0">
                <a:ln w="0"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- возвращение на страницу выбора игры</a:t>
            </a:r>
          </a:p>
        </p:txBody>
      </p:sp>
      <p:sp>
        <p:nvSpPr>
          <p:cNvPr id="15" name="Управляющая кнопка: справка 14">
            <a:hlinkClick r:id="" action="ppaction://noaction" highlightClick="1"/>
          </p:cNvPr>
          <p:cNvSpPr/>
          <p:nvPr/>
        </p:nvSpPr>
        <p:spPr>
          <a:xfrm>
            <a:off x="2145468" y="5657124"/>
            <a:ext cx="576000" cy="576037"/>
          </a:xfrm>
          <a:prstGeom prst="actionButtonHelp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2742307" y="5657124"/>
            <a:ext cx="280237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dirty="0">
                <a:ln w="0"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- правила игры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957263" y="1277172"/>
            <a:ext cx="10272711" cy="206210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dirty="0">
                <a:ln w="0"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Выполни задания </a:t>
            </a:r>
            <a:r>
              <a:rPr lang="ru-RU" sz="3200" dirty="0" err="1">
                <a:ln w="0"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Смешариков</a:t>
            </a:r>
            <a:r>
              <a:rPr lang="ru-RU" sz="3200" dirty="0">
                <a:ln w="0"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. </a:t>
            </a:r>
            <a:endParaRPr lang="ru-RU" sz="3200" dirty="0" smtClean="0">
              <a:ln w="0">
                <a:solidFill>
                  <a:srgbClr val="C00000"/>
                </a:solidFill>
              </a:ln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r>
              <a:rPr lang="ru-RU" sz="3200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Назови </a:t>
            </a:r>
            <a:r>
              <a:rPr lang="ru-RU" sz="3200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все </a:t>
            </a:r>
            <a:r>
              <a:rPr lang="ru-RU" sz="3200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картинки. Определи, где звучит заданный звук: </a:t>
            </a:r>
            <a:r>
              <a:rPr lang="ru-RU" sz="3200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начале, середине </a:t>
            </a:r>
            <a:r>
              <a:rPr lang="ru-RU" sz="3200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или </a:t>
            </a:r>
            <a:r>
              <a:rPr lang="ru-RU" sz="3200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конце их названия</a:t>
            </a:r>
            <a:r>
              <a:rPr lang="ru-RU" sz="3200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Выбери только те картинки, которые подходят к схеме.</a:t>
            </a:r>
            <a:endParaRPr lang="ru-RU" sz="3200" dirty="0">
              <a:ln>
                <a:solidFill>
                  <a:srgbClr val="C00000"/>
                </a:solidFill>
              </a:ln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17" name="Picture 2" descr="Картинки по запросу картинка смешарики совунь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6692" y="3333576"/>
            <a:ext cx="1703282" cy="1703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" descr="Картинки по запросу картинка смешарик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088" y="3007084"/>
            <a:ext cx="1208175" cy="1619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26918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eelOff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4382670" y="484903"/>
            <a:ext cx="3368230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latin typeface="Candara" panose="020E0502030303020204" pitchFamily="34" charset="0"/>
              </a:rPr>
              <a:t>Выбери игру</a:t>
            </a:r>
            <a:endParaRPr lang="ru-RU" sz="4400" b="1" dirty="0">
              <a:ln w="22225">
                <a:solidFill>
                  <a:srgbClr val="C00000"/>
                </a:solidFill>
                <a:prstDash val="solid"/>
              </a:ln>
              <a:solidFill>
                <a:srgbClr val="FF0000"/>
              </a:solidFill>
              <a:latin typeface="Candara" panose="020E0502030303020204" pitchFamily="34" charset="0"/>
            </a:endParaRPr>
          </a:p>
        </p:txBody>
      </p:sp>
      <p:pic>
        <p:nvPicPr>
          <p:cNvPr id="1038" name="Picture 14" descr="Картинки по запросу картинка кроша">
            <a:hlinkClick r:id="rId2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088882" y="3807213"/>
            <a:ext cx="2118843" cy="2012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494269" y="5532287"/>
            <a:ext cx="175400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>
                <a:ln w="22225">
                  <a:solidFill>
                    <a:srgbClr val="0000FF"/>
                  </a:solidFill>
                  <a:prstDash val="solid"/>
                </a:ln>
                <a:solidFill>
                  <a:srgbClr val="0070C0"/>
                </a:solidFill>
                <a:latin typeface="Candara" panose="020E0502030303020204" pitchFamily="34" charset="0"/>
              </a:rPr>
              <a:t>звук Л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5334971" y="3102360"/>
            <a:ext cx="1911100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>
                <a:ln w="22225">
                  <a:solidFill>
                    <a:srgbClr val="0000FF"/>
                  </a:solidFill>
                  <a:prstDash val="solid"/>
                </a:ln>
                <a:solidFill>
                  <a:srgbClr val="0070C0"/>
                </a:solidFill>
                <a:latin typeface="Candara" panose="020E0502030303020204" pitchFamily="34" charset="0"/>
              </a:rPr>
              <a:t>звук Ш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7287331" y="5532286"/>
            <a:ext cx="172194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>
                <a:ln w="22225">
                  <a:solidFill>
                    <a:srgbClr val="0000FF"/>
                  </a:solidFill>
                  <a:prstDash val="solid"/>
                </a:ln>
                <a:solidFill>
                  <a:srgbClr val="0070C0"/>
                </a:solidFill>
                <a:latin typeface="Candara" panose="020E0502030303020204" pitchFamily="34" charset="0"/>
              </a:rPr>
              <a:t>звук Р</a:t>
            </a:r>
          </a:p>
        </p:txBody>
      </p:sp>
      <p:sp>
        <p:nvSpPr>
          <p:cNvPr id="9" name="Управляющая кнопка: справка 8">
            <a:hlinkClick r:id="rId4" action="ppaction://hlinksldjump" highlightClick="1"/>
          </p:cNvPr>
          <p:cNvSpPr/>
          <p:nvPr/>
        </p:nvSpPr>
        <p:spPr>
          <a:xfrm>
            <a:off x="10898546" y="5725691"/>
            <a:ext cx="576000" cy="576037"/>
          </a:xfrm>
          <a:prstGeom prst="actionButtonHelp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Picture 2" descr="Картинки по запросу картинки смешарики совунья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92499" y="1643063"/>
            <a:ext cx="1764210" cy="1897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1262541" y="3585149"/>
            <a:ext cx="1713931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>
                <a:ln w="22225">
                  <a:solidFill>
                    <a:srgbClr val="0000FF"/>
                  </a:solidFill>
                  <a:prstDash val="solid"/>
                </a:ln>
                <a:solidFill>
                  <a:srgbClr val="0070C0"/>
                </a:solidFill>
                <a:latin typeface="Candara" panose="020E0502030303020204" pitchFamily="34" charset="0"/>
              </a:rPr>
              <a:t>звук С</a:t>
            </a:r>
          </a:p>
        </p:txBody>
      </p:sp>
      <p:pic>
        <p:nvPicPr>
          <p:cNvPr id="13" name="Picture 10" descr="Похожее изображение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24333" y="1892877"/>
            <a:ext cx="1544755" cy="1647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Прямоугольник 15"/>
          <p:cNvSpPr/>
          <p:nvPr/>
        </p:nvSpPr>
        <p:spPr>
          <a:xfrm>
            <a:off x="9524333" y="3584135"/>
            <a:ext cx="174438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>
                <a:ln w="22225">
                  <a:solidFill>
                    <a:srgbClr val="0000FF"/>
                  </a:solidFill>
                  <a:prstDash val="solid"/>
                </a:ln>
                <a:solidFill>
                  <a:srgbClr val="0070C0"/>
                </a:solidFill>
                <a:latin typeface="Candara" panose="020E0502030303020204" pitchFamily="34" charset="0"/>
              </a:rPr>
              <a:t>звук Ч</a:t>
            </a:r>
          </a:p>
        </p:txBody>
      </p:sp>
      <p:pic>
        <p:nvPicPr>
          <p:cNvPr id="17" name="Picture 2" descr="Картинки по запросу картинки лосяша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9230" y="3540616"/>
            <a:ext cx="1799045" cy="2185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" descr="Похожее изображение">
            <a:hlinkClick r:id="rId11" action="ppaction://hlinksldjump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8317" y="1385888"/>
            <a:ext cx="1686515" cy="1860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44123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eelOff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/>
          <p:nvPr/>
        </p:nvSpPr>
        <p:spPr>
          <a:xfrm>
            <a:off x="8879636" y="1848575"/>
            <a:ext cx="2520000" cy="2537771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6188131" y="1848575"/>
            <a:ext cx="2520000" cy="2537771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3481095" y="1848575"/>
            <a:ext cx="2520000" cy="252000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0000FF"/>
                </a:solidFill>
              </a:ln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792364" y="1848575"/>
            <a:ext cx="2520000" cy="252000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00B0F0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437587"/>
            <a:ext cx="10972800" cy="114300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Назови картинки со звуком </a:t>
            </a:r>
            <a:r>
              <a:rPr lang="en-US" sz="3600" b="1" dirty="0" smtClean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[</a:t>
            </a:r>
            <a:r>
              <a:rPr lang="ru-RU" sz="3600" b="1" dirty="0" smtClean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С</a:t>
            </a:r>
            <a:r>
              <a:rPr lang="en-US" sz="3600" b="1" dirty="0" smtClean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]</a:t>
            </a:r>
            <a:r>
              <a:rPr lang="ru-RU" sz="3600" b="1" dirty="0" smtClean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 в начале слова</a:t>
            </a:r>
            <a:endParaRPr lang="ru-RU" sz="3600" b="1" dirty="0">
              <a:ln>
                <a:solidFill>
                  <a:srgbClr val="0000FF"/>
                </a:solidFill>
              </a:ln>
              <a:solidFill>
                <a:srgbClr val="0070C0"/>
              </a:solidFill>
              <a:latin typeface="Candara" panose="020E0502030303020204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0827597"/>
              </p:ext>
            </p:extLst>
          </p:nvPr>
        </p:nvGraphicFramePr>
        <p:xfrm>
          <a:off x="4810125" y="4975611"/>
          <a:ext cx="2571753" cy="7617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7251"/>
                <a:gridCol w="857251"/>
                <a:gridCol w="857251"/>
              </a:tblGrid>
              <a:tr h="761747">
                <a:tc>
                  <a:txBody>
                    <a:bodyPr/>
                    <a:lstStyle/>
                    <a:p>
                      <a:endParaRPr lang="ru-RU" sz="1100" dirty="0">
                        <a:ln>
                          <a:solidFill>
                            <a:srgbClr val="0000FF"/>
                          </a:solidFill>
                        </a:ln>
                        <a:solidFill>
                          <a:srgbClr val="0070C0"/>
                        </a:solidFill>
                      </a:endParaRPr>
                    </a:p>
                  </a:txBody>
                  <a:tcPr marL="68580" marR="68580" marT="34291" marB="342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100" dirty="0">
                        <a:ln>
                          <a:solidFill>
                            <a:srgbClr val="0000FF"/>
                          </a:solidFill>
                        </a:ln>
                      </a:endParaRPr>
                    </a:p>
                  </a:txBody>
                  <a:tcPr marL="68580" marR="68580" marT="34291" marB="342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100" dirty="0">
                        <a:ln>
                          <a:solidFill>
                            <a:srgbClr val="0000FF"/>
                          </a:solidFill>
                        </a:ln>
                      </a:endParaRPr>
                    </a:p>
                  </a:txBody>
                  <a:tcPr marL="68580" marR="68580" marT="34291" marB="342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4919600" y="4975612"/>
            <a:ext cx="593881" cy="761749"/>
          </a:xfrm>
          <a:prstGeom prst="rect">
            <a:avLst/>
          </a:prstGeom>
          <a:noFill/>
        </p:spPr>
        <p:txBody>
          <a:bodyPr wrap="none" lIns="68580" tIns="34291" rIns="68580" bIns="34291">
            <a:spAutoFit/>
          </a:bodyPr>
          <a:lstStyle/>
          <a:p>
            <a:pPr algn="ctr"/>
            <a:r>
              <a:rPr lang="ru-RU" sz="4500" b="1" spc="51" dirty="0">
                <a:ln w="9525" cmpd="sng">
                  <a:solidFill>
                    <a:srgbClr val="00206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С</a:t>
            </a:r>
          </a:p>
        </p:txBody>
      </p:sp>
      <p:pic>
        <p:nvPicPr>
          <p:cNvPr id="9" name="колокольчик- Молодец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10611" y="6248400"/>
            <a:ext cx="609600" cy="609600"/>
          </a:xfrm>
          <a:prstGeom prst="rect">
            <a:avLst/>
          </a:prstGeom>
        </p:spPr>
      </p:pic>
      <p:pic>
        <p:nvPicPr>
          <p:cNvPr id="10" name="колокольчик- Молодец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687073" y="6248400"/>
            <a:ext cx="609600" cy="609600"/>
          </a:xfrm>
          <a:prstGeom prst="rect">
            <a:avLst/>
          </a:prstGeom>
        </p:spPr>
      </p:pic>
      <p:pic>
        <p:nvPicPr>
          <p:cNvPr id="11" name="Рисунок 10" descr="http://suite73.ru/img/chear.jpg"/>
          <p:cNvPicPr/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76735" y="1952427"/>
            <a:ext cx="1751259" cy="2318348"/>
          </a:xfrm>
          <a:prstGeom prst="rect">
            <a:avLst/>
          </a:prstGeom>
          <a:ln>
            <a:noFill/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pic>
        <p:nvPicPr>
          <p:cNvPr id="1026" name="Picture 2" descr="Картинки по запросу картинка собака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22620" y="2034820"/>
            <a:ext cx="2052059" cy="2199088"/>
          </a:xfrm>
          <a:prstGeom prst="rect">
            <a:avLst/>
          </a:prstGeom>
          <a:ln>
            <a:noFill/>
          </a:ln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pic>
        <p:nvPicPr>
          <p:cNvPr id="12" name="Рисунок 11" descr="http://sovetodrom.ru/wp-content/uploads/2011/12/%D1%80%D0%B0%D1%81%D1%82%D0%B0-%D0%BD%D0%BE%D1%81%D0%BA%D0%B8-%D0%B4%D0%BB%D0%B8%D0%BD%D0%BD%D1%8B%D0%B5_enl.jpg"/>
          <p:cNvPicPr/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07295" y="2034821"/>
            <a:ext cx="2229760" cy="2183316"/>
          </a:xfrm>
          <a:prstGeom prst="rect">
            <a:avLst/>
          </a:prstGeom>
          <a:ln>
            <a:noFill/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pic>
        <p:nvPicPr>
          <p:cNvPr id="16" name="Рисунок 15" descr="https://freelance.ru/img/portfolio/pics/00/19/76/1668760.jpg"/>
          <p:cNvPicPr/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301162" y="1952429"/>
            <a:ext cx="1885951" cy="2281481"/>
          </a:xfrm>
          <a:prstGeom prst="rect">
            <a:avLst/>
          </a:prstGeom>
          <a:ln>
            <a:noFill/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sp>
        <p:nvSpPr>
          <p:cNvPr id="20" name="Управляющая кнопка: далее 19">
            <a:hlinkClick r:id="" action="ppaction://hlinkshowjump?jump=nextslide" highlightClick="1"/>
          </p:cNvPr>
          <p:cNvSpPr/>
          <p:nvPr/>
        </p:nvSpPr>
        <p:spPr>
          <a:xfrm>
            <a:off x="10987412" y="5780199"/>
            <a:ext cx="576000" cy="576000"/>
          </a:xfrm>
          <a:prstGeom prst="actionButtonForwardNex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Управляющая кнопка: домой 20">
            <a:hlinkClick r:id="rId9" action="ppaction://hlinksldjump" highlightClick="1"/>
          </p:cNvPr>
          <p:cNvSpPr/>
          <p:nvPr/>
        </p:nvSpPr>
        <p:spPr>
          <a:xfrm>
            <a:off x="10139636" y="5780199"/>
            <a:ext cx="576000" cy="576000"/>
          </a:xfrm>
          <a:prstGeom prst="actionButtonHom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62078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eelOff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audio>
              <p:cMediaNode vol="80000" showWhenStopped="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 showWhenStopped="0">
                <p:cTn id="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" fill="hold">
                      <p:stCondLst>
                        <p:cond delay="0"/>
                      </p:stCondLst>
                      <p:childTnLst>
                        <p:par>
                          <p:cTn id="6" fill="hold">
                            <p:stCondLst>
                              <p:cond delay="0"/>
                            </p:stCondLst>
                            <p:childTnLst>
                              <p:par>
                                <p:cTn id="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75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" dur="375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336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750" tmFilter="0, 0; .2, .5; .8, .5; 1, 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375" autoRev="1" fill="hold"/>
                                        <p:tgtEl>
                                          <p:spTgt spid="10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336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879636" y="1848575"/>
            <a:ext cx="2520000" cy="252000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6190907" y="1848575"/>
            <a:ext cx="2520000" cy="252000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3481095" y="1848575"/>
            <a:ext cx="2520000" cy="252000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792364" y="1848575"/>
            <a:ext cx="2520000" cy="252000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437587"/>
            <a:ext cx="10972800" cy="114300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Назови</a:t>
            </a:r>
            <a:r>
              <a:rPr lang="ru-RU" sz="3600" b="1" dirty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 картинки со звуком </a:t>
            </a:r>
            <a:r>
              <a:rPr lang="en-US" sz="3600" b="1" dirty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[</a:t>
            </a:r>
            <a:r>
              <a:rPr lang="ru-RU" sz="3600" b="1" dirty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С</a:t>
            </a:r>
            <a:r>
              <a:rPr lang="en-US" sz="3600" b="1" dirty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]</a:t>
            </a:r>
            <a:r>
              <a:rPr lang="ru-RU" sz="3600" b="1" dirty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 в </a:t>
            </a:r>
            <a:r>
              <a:rPr lang="ru-RU" sz="3600" b="1" dirty="0" smtClean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середине </a:t>
            </a:r>
            <a:r>
              <a:rPr lang="ru-RU" sz="3600" b="1" dirty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слова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2020155"/>
              </p:ext>
            </p:extLst>
          </p:nvPr>
        </p:nvGraphicFramePr>
        <p:xfrm>
          <a:off x="4810125" y="4975611"/>
          <a:ext cx="2571753" cy="7617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7251"/>
                <a:gridCol w="857251"/>
                <a:gridCol w="857251"/>
              </a:tblGrid>
              <a:tr h="761747"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L="68580" marR="68580" marT="34291" marB="342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L="68580" marR="68580" marT="34291" marB="342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L="68580" marR="68580" marT="34291" marB="342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5799060" y="4975612"/>
            <a:ext cx="593881" cy="761749"/>
          </a:xfrm>
          <a:prstGeom prst="rect">
            <a:avLst/>
          </a:prstGeom>
          <a:noFill/>
        </p:spPr>
        <p:txBody>
          <a:bodyPr wrap="none" lIns="68580" tIns="34291" rIns="68580" bIns="34291">
            <a:spAutoFit/>
          </a:bodyPr>
          <a:lstStyle/>
          <a:p>
            <a:pPr algn="ctr"/>
            <a:r>
              <a:rPr lang="ru-RU" sz="4500" b="1" spc="51" dirty="0">
                <a:ln w="9525" cmpd="sng">
                  <a:solidFill>
                    <a:srgbClr val="00206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С</a:t>
            </a:r>
          </a:p>
        </p:txBody>
      </p:sp>
      <p:pic>
        <p:nvPicPr>
          <p:cNvPr id="9" name="колокольчик- Молодец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10611" y="6248400"/>
            <a:ext cx="609600" cy="609600"/>
          </a:xfrm>
          <a:prstGeom prst="rect">
            <a:avLst/>
          </a:prstGeom>
        </p:spPr>
      </p:pic>
      <p:pic>
        <p:nvPicPr>
          <p:cNvPr id="10" name="колокольчик- Молодец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687073" y="6248400"/>
            <a:ext cx="609600" cy="609600"/>
          </a:xfrm>
          <a:prstGeom prst="rect">
            <a:avLst/>
          </a:prstGeom>
        </p:spPr>
      </p:pic>
      <p:pic>
        <p:nvPicPr>
          <p:cNvPr id="16" name="Рисунок 15" descr="http://krasgmu.net/pics_publ/animal/osa.jpg"/>
          <p:cNvPicPr/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8634" y="1978892"/>
            <a:ext cx="2267463" cy="2259365"/>
          </a:xfrm>
          <a:prstGeom prst="rect">
            <a:avLst/>
          </a:prstGeom>
          <a:ln>
            <a:noFill/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pic>
        <p:nvPicPr>
          <p:cNvPr id="12" name="Picture 4" descr="https://img2.wbstatic.net/big/new/1040000/1048548-1.jpg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355585" y="1978892"/>
            <a:ext cx="2052583" cy="2193059"/>
          </a:xfrm>
          <a:prstGeom prst="rect">
            <a:avLst/>
          </a:prstGeom>
          <a:ln>
            <a:noFill/>
          </a:ln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pic>
        <p:nvPicPr>
          <p:cNvPr id="2052" name="Picture 4" descr="Картинки по запросу картинка сумка"/>
          <p:cNvPicPr>
            <a:picLocks noChangeAspect="1" noChangeArrowheads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586903" y="1978891"/>
            <a:ext cx="2378455" cy="2267604"/>
          </a:xfrm>
          <a:prstGeom prst="rect">
            <a:avLst/>
          </a:prstGeom>
          <a:ln>
            <a:noFill/>
          </a:ln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pic>
        <p:nvPicPr>
          <p:cNvPr id="2054" name="Picture 6" descr="Картинки по запросу картинка самолётик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019279" y="2100271"/>
            <a:ext cx="2200639" cy="1914517"/>
          </a:xfrm>
          <a:prstGeom prst="rect">
            <a:avLst/>
          </a:prstGeom>
          <a:ln>
            <a:noFill/>
          </a:ln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sp>
        <p:nvSpPr>
          <p:cNvPr id="18" name="Управляющая кнопка: домой 17">
            <a:hlinkClick r:id="rId9" action="ppaction://hlinksldjump" highlightClick="1"/>
          </p:cNvPr>
          <p:cNvSpPr/>
          <p:nvPr/>
        </p:nvSpPr>
        <p:spPr>
          <a:xfrm>
            <a:off x="10139636" y="5780199"/>
            <a:ext cx="576000" cy="576000"/>
          </a:xfrm>
          <a:prstGeom prst="actionButtonHom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Управляющая кнопка: далее 18">
            <a:hlinkClick r:id="" action="ppaction://hlinkshowjump?jump=nextslide" highlightClick="1"/>
          </p:cNvPr>
          <p:cNvSpPr/>
          <p:nvPr/>
        </p:nvSpPr>
        <p:spPr>
          <a:xfrm>
            <a:off x="10987412" y="5780199"/>
            <a:ext cx="576000" cy="576000"/>
          </a:xfrm>
          <a:prstGeom prst="actionButtonForwardNex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311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eelOff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audio>
              <p:cMediaNode vol="80000" showWhenStopped="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 showWhenStopped="0">
                <p:cTn id="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" fill="hold">
                      <p:stCondLst>
                        <p:cond delay="0"/>
                      </p:stCondLst>
                      <p:childTnLst>
                        <p:par>
                          <p:cTn id="6" fill="hold">
                            <p:stCondLst>
                              <p:cond delay="0"/>
                            </p:stCondLst>
                            <p:childTnLst>
                              <p:par>
                                <p:cTn id="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75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" dur="375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336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0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2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20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4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75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375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336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/>
          <p:nvPr/>
        </p:nvSpPr>
        <p:spPr>
          <a:xfrm>
            <a:off x="8879636" y="1848575"/>
            <a:ext cx="2520000" cy="252000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6190907" y="1848575"/>
            <a:ext cx="2520000" cy="252000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3481095" y="1848575"/>
            <a:ext cx="2520000" cy="252000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792364" y="1848575"/>
            <a:ext cx="2520000" cy="252000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437587"/>
            <a:ext cx="10972800" cy="1143000"/>
          </a:xfrm>
        </p:spPr>
        <p:txBody>
          <a:bodyPr>
            <a:normAutofit/>
          </a:bodyPr>
          <a:lstStyle/>
          <a:p>
            <a:r>
              <a:rPr lang="ru-RU" sz="3600" b="1" dirty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Назови картинки со звуком </a:t>
            </a:r>
            <a:r>
              <a:rPr lang="en-US" sz="3600" b="1" dirty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[</a:t>
            </a:r>
            <a:r>
              <a:rPr lang="ru-RU" sz="3600" b="1" dirty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С</a:t>
            </a:r>
            <a:r>
              <a:rPr lang="en-US" sz="3600" b="1" dirty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]</a:t>
            </a:r>
            <a:r>
              <a:rPr lang="ru-RU" sz="3600" b="1" dirty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 в </a:t>
            </a:r>
            <a:r>
              <a:rPr lang="ru-RU" sz="3600" b="1" dirty="0" smtClean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конце </a:t>
            </a:r>
            <a:r>
              <a:rPr lang="ru-RU" sz="3600" b="1" dirty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слова</a:t>
            </a:r>
            <a:endParaRPr lang="ru-RU" sz="3600" b="1" dirty="0">
              <a:solidFill>
                <a:srgbClr val="0000FF"/>
              </a:solidFill>
              <a:latin typeface="Candara" panose="020E0502030303020204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7410174"/>
              </p:ext>
            </p:extLst>
          </p:nvPr>
        </p:nvGraphicFramePr>
        <p:xfrm>
          <a:off x="4810125" y="4975611"/>
          <a:ext cx="2571753" cy="7617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7251"/>
                <a:gridCol w="857251"/>
                <a:gridCol w="857251"/>
              </a:tblGrid>
              <a:tr h="761747"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L="68580" marR="68580" marT="34291" marB="342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L="68580" marR="68580" marT="34291" marB="342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L="68580" marR="68580" marT="34291" marB="342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6685160" y="4975612"/>
            <a:ext cx="593881" cy="761749"/>
          </a:xfrm>
          <a:prstGeom prst="rect">
            <a:avLst/>
          </a:prstGeom>
          <a:noFill/>
        </p:spPr>
        <p:txBody>
          <a:bodyPr wrap="none" lIns="68580" tIns="34291" rIns="68580" bIns="34291">
            <a:spAutoFit/>
          </a:bodyPr>
          <a:lstStyle/>
          <a:p>
            <a:pPr algn="ctr"/>
            <a:r>
              <a:rPr lang="ru-RU" sz="4500" b="1" spc="51" dirty="0">
                <a:ln w="9525" cmpd="sng">
                  <a:solidFill>
                    <a:srgbClr val="00206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С</a:t>
            </a:r>
          </a:p>
        </p:txBody>
      </p:sp>
      <p:pic>
        <p:nvPicPr>
          <p:cNvPr id="9" name="колокольчик- Молодец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200" end="1660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10611" y="6248400"/>
            <a:ext cx="609600" cy="609600"/>
          </a:xfrm>
          <a:prstGeom prst="rect">
            <a:avLst/>
          </a:prstGeom>
        </p:spPr>
      </p:pic>
      <p:pic>
        <p:nvPicPr>
          <p:cNvPr id="10" name="колокольчик- Молодец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200" end="1660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687073" y="6248400"/>
            <a:ext cx="609600" cy="609600"/>
          </a:xfrm>
          <a:prstGeom prst="rect">
            <a:avLst/>
          </a:prstGeom>
        </p:spPr>
      </p:pic>
      <p:pic>
        <p:nvPicPr>
          <p:cNvPr id="11" name="Рисунок 10" descr="http://www.prichal.com/phpnuke/root/iltransport/bus/bus.gif"/>
          <p:cNvPicPr/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1750"/>
          <a:stretch>
            <a:fillRect/>
          </a:stretch>
        </p:blipFill>
        <p:spPr bwMode="auto">
          <a:xfrm>
            <a:off x="853658" y="2240664"/>
            <a:ext cx="2348285" cy="1877061"/>
          </a:xfrm>
          <a:prstGeom prst="rect">
            <a:avLst/>
          </a:prstGeom>
          <a:ln>
            <a:noFill/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pic>
        <p:nvPicPr>
          <p:cNvPr id="13" name="Рисунок 12" descr="http://www.pedro.com.ua/wp-content/uploads/2010/09/sapog-eva1.jpg"/>
          <p:cNvPicPr/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96711" y="2072710"/>
            <a:ext cx="2088767" cy="2018301"/>
          </a:xfrm>
          <a:prstGeom prst="rect">
            <a:avLst/>
          </a:prstGeom>
          <a:ln>
            <a:noFill/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pic>
        <p:nvPicPr>
          <p:cNvPr id="14" name="Рисунок 13" descr="http://kaloriynost-productov.ru/uploads/posts/2011-07/1309884104_1.jpg"/>
          <p:cNvPicPr/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42349" y="2072709"/>
            <a:ext cx="1937008" cy="2133217"/>
          </a:xfrm>
          <a:prstGeom prst="rect">
            <a:avLst/>
          </a:prstGeom>
          <a:ln>
            <a:noFill/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pic>
        <p:nvPicPr>
          <p:cNvPr id="3074" name="Picture 2" descr="Картинки по запросу картинка глобус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995836" y="2021641"/>
            <a:ext cx="2157461" cy="2184284"/>
          </a:xfrm>
          <a:prstGeom prst="rect">
            <a:avLst/>
          </a:prstGeom>
          <a:ln>
            <a:noFill/>
          </a:ln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sp>
        <p:nvSpPr>
          <p:cNvPr id="19" name="Управляющая кнопка: домой 18">
            <a:hlinkClick r:id="rId9" action="ppaction://hlinksldjump" highlightClick="1"/>
          </p:cNvPr>
          <p:cNvSpPr/>
          <p:nvPr/>
        </p:nvSpPr>
        <p:spPr>
          <a:xfrm>
            <a:off x="11006400" y="5831961"/>
            <a:ext cx="576000" cy="576000"/>
          </a:xfrm>
          <a:prstGeom prst="actionButtonHom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7644569" y="4816298"/>
            <a:ext cx="3542958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000" b="1" cap="none" spc="0" dirty="0" smtClean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/>
                <a:latin typeface="Candara" panose="020E0502030303020204" pitchFamily="34" charset="0"/>
              </a:rPr>
              <a:t>Молодец!</a:t>
            </a:r>
            <a:endParaRPr lang="ru-RU" sz="6000" b="1" cap="none" spc="0" dirty="0">
              <a:ln w="22225">
                <a:solidFill>
                  <a:srgbClr val="C00000"/>
                </a:solidFill>
                <a:prstDash val="solid"/>
              </a:ln>
              <a:solidFill>
                <a:srgbClr val="FF0000"/>
              </a:solidFill>
              <a:effectLst/>
              <a:latin typeface="Candara" panose="020E0502030303020204" pitchFamily="34" charset="0"/>
            </a:endParaRPr>
          </a:p>
        </p:txBody>
      </p:sp>
      <p:pic>
        <p:nvPicPr>
          <p:cNvPr id="20" name="Picture 2" descr="Картинки по запросу картинки смешарики совунья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82517" y="4117725"/>
            <a:ext cx="1989191" cy="2139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18765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eelOff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audio>
              <p:cMediaNode vol="80000" showWhenStopped="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 showWhenStopped="0">
                <p:cTn id="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" fill="hold">
                      <p:stCondLst>
                        <p:cond delay="0"/>
                      </p:stCondLst>
                      <p:childTnLst>
                        <p:par>
                          <p:cTn id="6" fill="hold">
                            <p:stCondLst>
                              <p:cond delay="0"/>
                            </p:stCondLst>
                            <p:childTnLst>
                              <p:par>
                                <p:cTn id="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75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" dur="375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50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30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750" tmFilter="0, 0; .2, .5; .8, .5; 1, 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375" autoRev="1" fill="hold"/>
                                        <p:tgtEl>
                                          <p:spTgt spid="30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150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"/>
                            </p:stCondLst>
                            <p:childTnLst>
                              <p:par>
                                <p:cTn id="3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750"/>
                            </p:stCondLst>
                            <p:childTnLst>
                              <p:par>
                                <p:cTn id="4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4"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8879636" y="1848575"/>
            <a:ext cx="2520000" cy="252000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6190907" y="1848575"/>
            <a:ext cx="2520000" cy="252000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3481095" y="1848575"/>
            <a:ext cx="2520000" cy="252000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792364" y="1848575"/>
            <a:ext cx="2520000" cy="252000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437587"/>
            <a:ext cx="10972800" cy="114300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Назов</a:t>
            </a:r>
            <a:r>
              <a:rPr lang="ru-RU" sz="3600" b="1" dirty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и картинки со звуком </a:t>
            </a:r>
            <a:r>
              <a:rPr lang="en-US" sz="3600" b="1" dirty="0" smtClean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[</a:t>
            </a:r>
            <a:r>
              <a:rPr lang="ru-RU" sz="3600" b="1" dirty="0" smtClean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Ш</a:t>
            </a:r>
            <a:r>
              <a:rPr lang="en-US" sz="3600" b="1" dirty="0" smtClean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]</a:t>
            </a:r>
            <a:r>
              <a:rPr lang="ru-RU" sz="3600" b="1" dirty="0" smtClean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 </a:t>
            </a:r>
            <a:r>
              <a:rPr lang="ru-RU" sz="3600" b="1" dirty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в </a:t>
            </a:r>
            <a:r>
              <a:rPr lang="ru-RU" sz="3600" b="1" dirty="0" smtClean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начале </a:t>
            </a:r>
            <a:r>
              <a:rPr lang="ru-RU" sz="3600" b="1" dirty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слова</a:t>
            </a:r>
            <a:endParaRPr lang="ru-RU" sz="3600" b="1" dirty="0">
              <a:solidFill>
                <a:srgbClr val="0000FF"/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3493985"/>
              </p:ext>
            </p:extLst>
          </p:nvPr>
        </p:nvGraphicFramePr>
        <p:xfrm>
          <a:off x="4714875" y="4975611"/>
          <a:ext cx="2667000" cy="7617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9000"/>
                <a:gridCol w="889000"/>
                <a:gridCol w="889000"/>
              </a:tblGrid>
              <a:tr h="761747"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L="68580" marR="68580" marT="34291" marB="342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L="68580" marR="68580" marT="34291" marB="342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L="68580" marR="68580" marT="34291" marB="342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4815505" y="4975611"/>
            <a:ext cx="786241" cy="761749"/>
          </a:xfrm>
          <a:prstGeom prst="rect">
            <a:avLst/>
          </a:prstGeom>
          <a:noFill/>
        </p:spPr>
        <p:txBody>
          <a:bodyPr wrap="none" lIns="68580" tIns="34291" rIns="68580" bIns="34291">
            <a:spAutoFit/>
          </a:bodyPr>
          <a:lstStyle/>
          <a:p>
            <a:pPr algn="ctr"/>
            <a:r>
              <a:rPr lang="ru-RU" sz="4500" b="1" spc="51" dirty="0">
                <a:ln w="9525" cmpd="sng">
                  <a:solidFill>
                    <a:srgbClr val="00206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Ш</a:t>
            </a:r>
          </a:p>
        </p:txBody>
      </p:sp>
      <p:pic>
        <p:nvPicPr>
          <p:cNvPr id="9" name="колокольчик- Молодец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10611" y="6248400"/>
            <a:ext cx="609600" cy="609600"/>
          </a:xfrm>
          <a:prstGeom prst="rect">
            <a:avLst/>
          </a:prstGeom>
        </p:spPr>
      </p:pic>
      <p:pic>
        <p:nvPicPr>
          <p:cNvPr id="10" name="колокольчик- Молодец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687073" y="6248400"/>
            <a:ext cx="609600" cy="609600"/>
          </a:xfrm>
          <a:prstGeom prst="rect">
            <a:avLst/>
          </a:prstGeom>
        </p:spPr>
      </p:pic>
      <p:pic>
        <p:nvPicPr>
          <p:cNvPr id="18" name="Рисунок 17" descr="http://img0.liveinternet.ru/images/attach/c/2/74/200/74200780_3871673_shkaf.jpg"/>
          <p:cNvPicPr/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2227" y="1985963"/>
            <a:ext cx="2200275" cy="2353028"/>
          </a:xfrm>
          <a:prstGeom prst="rect">
            <a:avLst/>
          </a:prstGeom>
          <a:ln>
            <a:noFill/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</p:pic>
      <p:pic>
        <p:nvPicPr>
          <p:cNvPr id="19" name="Рисунок 18" descr="http://www.edilportale.com/upload/prodotti/prodotti-54261-rel45d88970-3e78-4e88-ac5f-64dc3ad8468b.jpg"/>
          <p:cNvPicPr/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13229" y="2187623"/>
            <a:ext cx="2003291" cy="1967267"/>
          </a:xfrm>
          <a:prstGeom prst="rect">
            <a:avLst/>
          </a:prstGeom>
          <a:ln>
            <a:noFill/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</p:pic>
      <p:pic>
        <p:nvPicPr>
          <p:cNvPr id="20" name="Рисунок 19" descr="http://www.skygear.ru/images/products/954.jpg"/>
          <p:cNvPicPr/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3199" y="1985963"/>
            <a:ext cx="2167864" cy="2238728"/>
          </a:xfrm>
          <a:prstGeom prst="rect">
            <a:avLst/>
          </a:prstGeom>
          <a:ln>
            <a:noFill/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</p:pic>
      <p:pic>
        <p:nvPicPr>
          <p:cNvPr id="21" name="Рисунок 20" descr="http://wordassociations.ru/image/600x/svg_to_png/lemmling_Simple_cartoon_mouse.png"/>
          <p:cNvPicPr/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015412" y="1985963"/>
            <a:ext cx="2223453" cy="2238728"/>
          </a:xfrm>
          <a:prstGeom prst="rect">
            <a:avLst/>
          </a:prstGeom>
          <a:ln>
            <a:noFill/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</p:pic>
      <p:sp>
        <p:nvSpPr>
          <p:cNvPr id="16" name="Управляющая кнопка: домой 15">
            <a:hlinkClick r:id="rId9" action="ppaction://hlinksldjump" highlightClick="1"/>
          </p:cNvPr>
          <p:cNvSpPr/>
          <p:nvPr/>
        </p:nvSpPr>
        <p:spPr>
          <a:xfrm>
            <a:off x="10139636" y="5780199"/>
            <a:ext cx="576000" cy="576000"/>
          </a:xfrm>
          <a:prstGeom prst="actionButtonHom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Управляющая кнопка: далее 16">
            <a:hlinkClick r:id="" action="ppaction://hlinkshowjump?jump=nextslide" highlightClick="1"/>
          </p:cNvPr>
          <p:cNvSpPr/>
          <p:nvPr/>
        </p:nvSpPr>
        <p:spPr>
          <a:xfrm>
            <a:off x="10987412" y="5780199"/>
            <a:ext cx="576000" cy="576000"/>
          </a:xfrm>
          <a:prstGeom prst="actionButtonForwardNex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88023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eelOff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audio>
              <p:cMediaNode vol="80000" showWhenStopped="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 showWhenStopped="0">
                <p:cTn id="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" fill="hold">
                      <p:stCondLst>
                        <p:cond delay="0"/>
                      </p:stCondLst>
                      <p:childTnLst>
                        <p:par>
                          <p:cTn id="6" fill="hold">
                            <p:stCondLst>
                              <p:cond delay="0"/>
                            </p:stCondLst>
                            <p:childTnLst>
                              <p:par>
                                <p:cTn id="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75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" dur="375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336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75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375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336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/>
          <p:nvPr/>
        </p:nvSpPr>
        <p:spPr>
          <a:xfrm>
            <a:off x="8879636" y="1848575"/>
            <a:ext cx="2520000" cy="252000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6190907" y="1848575"/>
            <a:ext cx="2520000" cy="252000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3481095" y="1848575"/>
            <a:ext cx="2520000" cy="252000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792364" y="1848575"/>
            <a:ext cx="2520000" cy="252000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437587"/>
            <a:ext cx="10972800" cy="114300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Назов</a:t>
            </a:r>
            <a:r>
              <a:rPr lang="ru-RU" sz="3600" b="1" dirty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и картинки со звуком </a:t>
            </a:r>
            <a:r>
              <a:rPr lang="en-US" sz="3600" b="1" dirty="0" smtClean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[</a:t>
            </a:r>
            <a:r>
              <a:rPr lang="ru-RU" sz="3600" b="1" dirty="0" smtClean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Ш</a:t>
            </a:r>
            <a:r>
              <a:rPr lang="en-US" sz="3600" b="1" dirty="0" smtClean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]</a:t>
            </a:r>
            <a:r>
              <a:rPr lang="ru-RU" sz="3600" b="1" dirty="0" smtClean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 </a:t>
            </a:r>
            <a:r>
              <a:rPr lang="ru-RU" sz="3600" b="1" dirty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в </a:t>
            </a:r>
            <a:r>
              <a:rPr lang="ru-RU" sz="3600" b="1" dirty="0" smtClean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середине </a:t>
            </a:r>
            <a:r>
              <a:rPr lang="ru-RU" sz="3600" b="1" dirty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слова</a:t>
            </a:r>
            <a:endParaRPr lang="ru-RU" sz="3600" b="1" dirty="0">
              <a:solidFill>
                <a:srgbClr val="0000FF"/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6982122"/>
              </p:ext>
            </p:extLst>
          </p:nvPr>
        </p:nvGraphicFramePr>
        <p:xfrm>
          <a:off x="4714875" y="4975611"/>
          <a:ext cx="2667000" cy="7617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9000"/>
                <a:gridCol w="889000"/>
                <a:gridCol w="889000"/>
              </a:tblGrid>
              <a:tr h="761747"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L="68580" marR="68580" marT="34291" marB="342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L="68580" marR="68580" marT="34291" marB="342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L="68580" marR="68580" marT="34291" marB="342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5655256" y="4975611"/>
            <a:ext cx="786241" cy="761749"/>
          </a:xfrm>
          <a:prstGeom prst="rect">
            <a:avLst/>
          </a:prstGeom>
          <a:noFill/>
        </p:spPr>
        <p:txBody>
          <a:bodyPr wrap="none" lIns="68580" tIns="34291" rIns="68580" bIns="34291">
            <a:spAutoFit/>
          </a:bodyPr>
          <a:lstStyle/>
          <a:p>
            <a:pPr algn="ctr"/>
            <a:r>
              <a:rPr lang="ru-RU" sz="4500" b="1" spc="51" dirty="0">
                <a:ln w="9525" cmpd="sng">
                  <a:solidFill>
                    <a:srgbClr val="00206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Ш</a:t>
            </a:r>
          </a:p>
        </p:txBody>
      </p:sp>
      <p:pic>
        <p:nvPicPr>
          <p:cNvPr id="9" name="колокольчик- Молодец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10611" y="6248400"/>
            <a:ext cx="609600" cy="609600"/>
          </a:xfrm>
          <a:prstGeom prst="rect">
            <a:avLst/>
          </a:prstGeom>
        </p:spPr>
      </p:pic>
      <p:pic>
        <p:nvPicPr>
          <p:cNvPr id="10" name="колокольчик- Молодец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687073" y="6248400"/>
            <a:ext cx="609600" cy="609600"/>
          </a:xfrm>
          <a:prstGeom prst="rect">
            <a:avLst/>
          </a:prstGeom>
        </p:spPr>
      </p:pic>
      <p:pic>
        <p:nvPicPr>
          <p:cNvPr id="11" name="Рисунок 10" descr="http://riki-tiki.com.ua/published/publicdata/STORE/attachments/SC/products_pictures/4721198a_thm.jpg"/>
          <p:cNvPicPr/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46475" y="1958413"/>
            <a:ext cx="2316807" cy="2300323"/>
          </a:xfrm>
          <a:prstGeom prst="rect">
            <a:avLst/>
          </a:prstGeom>
          <a:ln>
            <a:noFill/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</p:pic>
      <p:pic>
        <p:nvPicPr>
          <p:cNvPr id="12" name="Рисунок 11" descr="http://bukashka.org/wp-content/2010/01/vishnya1.jpg"/>
          <p:cNvPicPr/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991052" y="1985963"/>
            <a:ext cx="2315125" cy="2300323"/>
          </a:xfrm>
          <a:prstGeom prst="rect">
            <a:avLst/>
          </a:prstGeom>
          <a:ln>
            <a:noFill/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</p:pic>
      <p:pic>
        <p:nvPicPr>
          <p:cNvPr id="4098" name="Picture 2" descr="Картинки по запросу картинка душ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63880" y="2019378"/>
            <a:ext cx="2255987" cy="2178391"/>
          </a:xfrm>
          <a:prstGeom prst="rect">
            <a:avLst/>
          </a:prstGeom>
          <a:ln>
            <a:noFill/>
          </a:ln>
          <a:extLst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</p:pic>
      <p:pic>
        <p:nvPicPr>
          <p:cNvPr id="13" name="Рисунок 12" descr="http://img0.liveinternet.ru/images/attach/c/2/74/200/74200780_3871673_shkaf.jpg"/>
          <p:cNvPicPr/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72556" y="1985963"/>
            <a:ext cx="2263625" cy="2307100"/>
          </a:xfrm>
          <a:prstGeom prst="rect">
            <a:avLst/>
          </a:prstGeom>
          <a:ln>
            <a:noFill/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</p:pic>
      <p:sp>
        <p:nvSpPr>
          <p:cNvPr id="20" name="Управляющая кнопка: далее 19">
            <a:hlinkClick r:id="" action="ppaction://hlinkshowjump?jump=nextslide" highlightClick="1"/>
          </p:cNvPr>
          <p:cNvSpPr/>
          <p:nvPr/>
        </p:nvSpPr>
        <p:spPr>
          <a:xfrm>
            <a:off x="10987412" y="5780199"/>
            <a:ext cx="576000" cy="576000"/>
          </a:xfrm>
          <a:prstGeom prst="actionButtonForwardNex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Управляющая кнопка: домой 17">
            <a:hlinkClick r:id="rId9" action="ppaction://hlinksldjump" highlightClick="1"/>
          </p:cNvPr>
          <p:cNvSpPr/>
          <p:nvPr/>
        </p:nvSpPr>
        <p:spPr>
          <a:xfrm>
            <a:off x="10139636" y="5780199"/>
            <a:ext cx="576000" cy="576000"/>
          </a:xfrm>
          <a:prstGeom prst="actionButtonHom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93445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eelOff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audio>
              <p:cMediaNode vol="80000" showWhenStopped="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 showWhenStopped="0">
                <p:cTn id="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4" restart="whenNotActive" fill="hold" evtFilter="cancelBubble" nodeType="interactiveSeq">
                <p:stCondLst>
                  <p:cond evt="onClick" delay="0">
                    <p:tgtEl>
                      <p:spTgt spid="40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" fill="hold">
                      <p:stCondLst>
                        <p:cond delay="0"/>
                      </p:stCondLst>
                      <p:childTnLst>
                        <p:par>
                          <p:cTn id="6" fill="hold">
                            <p:stCondLst>
                              <p:cond delay="0"/>
                            </p:stCondLst>
                            <p:childTnLst>
                              <p:par>
                                <p:cTn id="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98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75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375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336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75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375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336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792364" y="1848575"/>
            <a:ext cx="2520000" cy="252000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3481095" y="1848575"/>
            <a:ext cx="2520000" cy="252000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6190907" y="1848575"/>
            <a:ext cx="2520000" cy="252000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8879636" y="1848575"/>
            <a:ext cx="2520000" cy="252000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437587"/>
            <a:ext cx="10972800" cy="114300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Назов</a:t>
            </a:r>
            <a:r>
              <a:rPr lang="ru-RU" sz="3600" b="1" dirty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и картинки со звуком </a:t>
            </a:r>
            <a:r>
              <a:rPr lang="en-US" sz="3600" b="1" dirty="0" smtClean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[</a:t>
            </a:r>
            <a:r>
              <a:rPr lang="ru-RU" sz="3600" b="1" dirty="0" smtClean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Ш</a:t>
            </a:r>
            <a:r>
              <a:rPr lang="en-US" sz="3600" b="1" dirty="0" smtClean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]</a:t>
            </a:r>
            <a:r>
              <a:rPr lang="ru-RU" sz="3600" b="1" dirty="0" smtClean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 </a:t>
            </a:r>
            <a:r>
              <a:rPr lang="ru-RU" sz="3600" b="1" dirty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в конце слова</a:t>
            </a:r>
            <a:endParaRPr lang="ru-RU" sz="3600" b="1" dirty="0">
              <a:solidFill>
                <a:srgbClr val="0000FF"/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2400445"/>
              </p:ext>
            </p:extLst>
          </p:nvPr>
        </p:nvGraphicFramePr>
        <p:xfrm>
          <a:off x="4714875" y="4975611"/>
          <a:ext cx="2667000" cy="7617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9000"/>
                <a:gridCol w="889000"/>
                <a:gridCol w="889000"/>
              </a:tblGrid>
              <a:tr h="761747"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L="68580" marR="68580" marT="34291" marB="342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L="68580" marR="68580" marT="34291" marB="342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dirty="0" smtClean="0">
                          <a:solidFill>
                            <a:schemeClr val="bg1"/>
                          </a:solidFill>
                        </a:rPr>
                        <a:t>Ш</a:t>
                      </a:r>
                      <a:endParaRPr lang="ru-RU" sz="4400" dirty="0">
                        <a:solidFill>
                          <a:schemeClr val="bg1"/>
                        </a:solidFill>
                      </a:endParaRPr>
                    </a:p>
                  </a:txBody>
                  <a:tcPr marL="68580" marR="68580" marT="34291" marB="342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</a:tr>
            </a:tbl>
          </a:graphicData>
        </a:graphic>
      </p:graphicFrame>
      <p:pic>
        <p:nvPicPr>
          <p:cNvPr id="9" name="колокольчик- Молодец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200" end="1660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10611" y="6248400"/>
            <a:ext cx="609600" cy="609600"/>
          </a:xfrm>
          <a:prstGeom prst="rect">
            <a:avLst/>
          </a:prstGeom>
        </p:spPr>
      </p:pic>
      <p:pic>
        <p:nvPicPr>
          <p:cNvPr id="10" name="колокольчик- Молодец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200" end="1660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687073" y="6248400"/>
            <a:ext cx="609600" cy="609600"/>
          </a:xfrm>
          <a:prstGeom prst="rect">
            <a:avLst/>
          </a:prstGeom>
        </p:spPr>
      </p:pic>
      <p:pic>
        <p:nvPicPr>
          <p:cNvPr id="13" name="Рисунок 12" descr="http://www.newbeanbag.ru/files/newbean/reg_images/kresla_meshki_meshok.jpg"/>
          <p:cNvPicPr/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08923" y="2033353"/>
            <a:ext cx="2163567" cy="2159811"/>
          </a:xfrm>
          <a:prstGeom prst="rect">
            <a:avLst/>
          </a:prstGeom>
          <a:ln>
            <a:noFill/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</p:pic>
      <p:pic>
        <p:nvPicPr>
          <p:cNvPr id="14" name="Рисунок 13" descr="http://www.rebenok.com/img/10319_400.jpg"/>
          <p:cNvPicPr/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71550" y="2286000"/>
            <a:ext cx="2128839" cy="1850248"/>
          </a:xfrm>
          <a:prstGeom prst="rect">
            <a:avLst/>
          </a:prstGeom>
          <a:ln>
            <a:noFill/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</p:pic>
      <p:pic>
        <p:nvPicPr>
          <p:cNvPr id="15" name="Рисунок 14" descr="http://www.artsides.ru/big/item_2485.jpg"/>
          <p:cNvPicPr/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001539" y="2071689"/>
            <a:ext cx="2171287" cy="2121476"/>
          </a:xfrm>
          <a:prstGeom prst="rect">
            <a:avLst/>
          </a:prstGeom>
          <a:ln>
            <a:noFill/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</p:pic>
      <p:pic>
        <p:nvPicPr>
          <p:cNvPr id="18" name="Picture 2" descr="Картинки по запросу картинка душ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86881" y="2014774"/>
            <a:ext cx="2255987" cy="2178391"/>
          </a:xfrm>
          <a:prstGeom prst="rect">
            <a:avLst/>
          </a:prstGeom>
          <a:ln>
            <a:noFill/>
          </a:ln>
          <a:extLst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</p:pic>
      <p:sp>
        <p:nvSpPr>
          <p:cNvPr id="20" name="Управляющая кнопка: домой 19">
            <a:hlinkClick r:id="rId9" action="ppaction://hlinksldjump" highlightClick="1"/>
          </p:cNvPr>
          <p:cNvSpPr/>
          <p:nvPr/>
        </p:nvSpPr>
        <p:spPr>
          <a:xfrm>
            <a:off x="11006400" y="5838178"/>
            <a:ext cx="576000" cy="576000"/>
          </a:xfrm>
          <a:prstGeom prst="actionButtonHom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2" name="Picture 4" descr="Похожее изображение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8449" y="4426420"/>
            <a:ext cx="1686515" cy="1860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Прямоугольник 24"/>
          <p:cNvSpPr/>
          <p:nvPr/>
        </p:nvSpPr>
        <p:spPr>
          <a:xfrm>
            <a:off x="7644569" y="4816298"/>
            <a:ext cx="3542958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000" b="1" cap="none" spc="0" dirty="0" smtClean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/>
                <a:latin typeface="Candara" panose="020E0502030303020204" pitchFamily="34" charset="0"/>
              </a:rPr>
              <a:t>Молодец!</a:t>
            </a:r>
            <a:endParaRPr lang="ru-RU" sz="6000" b="1" cap="none" spc="0" dirty="0">
              <a:ln w="22225">
                <a:solidFill>
                  <a:srgbClr val="C00000"/>
                </a:solidFill>
                <a:prstDash val="solid"/>
              </a:ln>
              <a:solidFill>
                <a:srgbClr val="FF0000"/>
              </a:solidFill>
              <a:effectLst/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99847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eelOff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audio>
              <p:cMediaNode vol="80000" showWhenStopped="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 showWhenStopped="0">
                <p:cTn id="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" fill="hold">
                      <p:stCondLst>
                        <p:cond delay="0"/>
                      </p:stCondLst>
                      <p:childTnLst>
                        <p:par>
                          <p:cTn id="6" fill="hold">
                            <p:stCondLst>
                              <p:cond delay="0"/>
                            </p:stCondLst>
                            <p:childTnLst>
                              <p:par>
                                <p:cTn id="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75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375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150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75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375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150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792364" y="1848575"/>
            <a:ext cx="2520000" cy="252000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3481095" y="1848575"/>
            <a:ext cx="2520000" cy="252000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6190907" y="1848575"/>
            <a:ext cx="2520000" cy="252000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8879636" y="1848575"/>
            <a:ext cx="2520000" cy="252000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437587"/>
            <a:ext cx="10972800" cy="1143000"/>
          </a:xfrm>
        </p:spPr>
        <p:txBody>
          <a:bodyPr>
            <a:normAutofit/>
          </a:bodyPr>
          <a:lstStyle/>
          <a:p>
            <a:r>
              <a:rPr lang="ru-RU" sz="3600" b="1" dirty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Назови картинки со звуком </a:t>
            </a:r>
            <a:r>
              <a:rPr lang="en-US" sz="3600" b="1" dirty="0" smtClean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[</a:t>
            </a:r>
            <a:r>
              <a:rPr lang="ru-RU" sz="3600" b="1" dirty="0" smtClean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Л</a:t>
            </a:r>
            <a:r>
              <a:rPr lang="en-US" sz="3600" b="1" dirty="0" smtClean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]</a:t>
            </a:r>
            <a:r>
              <a:rPr lang="ru-RU" sz="3600" b="1" dirty="0" smtClean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 </a:t>
            </a:r>
            <a:r>
              <a:rPr lang="ru-RU" sz="3600" b="1" dirty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в начале слова</a:t>
            </a:r>
            <a:endParaRPr lang="ru-RU" sz="3600" b="1" dirty="0">
              <a:solidFill>
                <a:srgbClr val="0000FF"/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7346881"/>
              </p:ext>
            </p:extLst>
          </p:nvPr>
        </p:nvGraphicFramePr>
        <p:xfrm>
          <a:off x="4810125" y="4975611"/>
          <a:ext cx="2571753" cy="7617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7251"/>
                <a:gridCol w="857251"/>
                <a:gridCol w="857251"/>
              </a:tblGrid>
              <a:tr h="761747"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L="68580" marR="68580" marT="34291" marB="342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L="68580" marR="68580" marT="34291" marB="342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L="68580" marR="68580" marT="34291" marB="342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4949767" y="4975611"/>
            <a:ext cx="609911" cy="761749"/>
          </a:xfrm>
          <a:prstGeom prst="rect">
            <a:avLst/>
          </a:prstGeom>
          <a:noFill/>
        </p:spPr>
        <p:txBody>
          <a:bodyPr wrap="none" lIns="68580" tIns="34291" rIns="68580" bIns="34291">
            <a:spAutoFit/>
          </a:bodyPr>
          <a:lstStyle/>
          <a:p>
            <a:pPr algn="ctr"/>
            <a:r>
              <a:rPr lang="ru-RU" sz="4500" b="1" spc="51" dirty="0">
                <a:ln w="9525" cmpd="sng">
                  <a:solidFill>
                    <a:srgbClr val="00206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Л</a:t>
            </a:r>
          </a:p>
        </p:txBody>
      </p:sp>
      <p:pic>
        <p:nvPicPr>
          <p:cNvPr id="9" name="колокольчик- Молодец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10611" y="6248400"/>
            <a:ext cx="609600" cy="609600"/>
          </a:xfrm>
          <a:prstGeom prst="rect">
            <a:avLst/>
          </a:prstGeom>
        </p:spPr>
      </p:pic>
      <p:pic>
        <p:nvPicPr>
          <p:cNvPr id="10" name="колокольчик- Молодец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687073" y="6248400"/>
            <a:ext cx="609600" cy="609600"/>
          </a:xfrm>
          <a:prstGeom prst="rect">
            <a:avLst/>
          </a:prstGeom>
        </p:spPr>
      </p:pic>
      <p:pic>
        <p:nvPicPr>
          <p:cNvPr id="1026" name="Picture 2" descr="Картинки по запросу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018486" y="2004941"/>
            <a:ext cx="2242303" cy="2207267"/>
          </a:xfrm>
          <a:prstGeom prst="rect">
            <a:avLst/>
          </a:prstGeom>
          <a:noFill/>
          <a:ln w="2857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Картинки по запросу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20689" y="1926757"/>
            <a:ext cx="2138207" cy="2285451"/>
          </a:xfrm>
          <a:prstGeom prst="rect">
            <a:avLst/>
          </a:prstGeom>
          <a:noFill/>
          <a:ln w="2857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Похожее изображение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36567" y="2004941"/>
            <a:ext cx="1947117" cy="2229523"/>
          </a:xfrm>
          <a:prstGeom prst="rect">
            <a:avLst/>
          </a:prstGeom>
          <a:noFill/>
          <a:ln w="2857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Похожее изображение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41851" y="2167620"/>
            <a:ext cx="2203088" cy="1847168"/>
          </a:xfrm>
          <a:prstGeom prst="rect">
            <a:avLst/>
          </a:prstGeom>
          <a:noFill/>
          <a:ln w="2857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Управляющая кнопка: далее 20">
            <a:hlinkClick r:id="" action="ppaction://hlinkshowjump?jump=nextslide" highlightClick="1"/>
          </p:cNvPr>
          <p:cNvSpPr/>
          <p:nvPr/>
        </p:nvSpPr>
        <p:spPr>
          <a:xfrm>
            <a:off x="10987412" y="5780199"/>
            <a:ext cx="576000" cy="576000"/>
          </a:xfrm>
          <a:prstGeom prst="actionButtonForwardNex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Управляющая кнопка: домой 18">
            <a:hlinkClick r:id="rId9" action="ppaction://hlinksldjump" highlightClick="1"/>
          </p:cNvPr>
          <p:cNvSpPr/>
          <p:nvPr/>
        </p:nvSpPr>
        <p:spPr>
          <a:xfrm>
            <a:off x="10139636" y="5780199"/>
            <a:ext cx="576000" cy="576000"/>
          </a:xfrm>
          <a:prstGeom prst="actionButtonHom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50279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eelOff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audio>
              <p:cMediaNode vol="80000" showWhenStopped="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" dur="750" tmFilter="0, 0; .2, .5; .8, .5; 1, 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75" autoRev="1" fill="hold"/>
                                        <p:tgtEl>
                                          <p:spTgt spid="10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336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75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375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336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 showWhenStopped="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>
            <a:off x="792364" y="1848575"/>
            <a:ext cx="2520000" cy="252000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>
            <a:off x="3481095" y="1848575"/>
            <a:ext cx="2520000" cy="252000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ик 24"/>
          <p:cNvSpPr/>
          <p:nvPr/>
        </p:nvSpPr>
        <p:spPr>
          <a:xfrm>
            <a:off x="6190907" y="1848575"/>
            <a:ext cx="2520000" cy="252000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рямоугольник 25"/>
          <p:cNvSpPr/>
          <p:nvPr/>
        </p:nvSpPr>
        <p:spPr>
          <a:xfrm>
            <a:off x="8879636" y="1848575"/>
            <a:ext cx="2520000" cy="252000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437587"/>
            <a:ext cx="10972800" cy="1143000"/>
          </a:xfrm>
        </p:spPr>
        <p:txBody>
          <a:bodyPr>
            <a:normAutofit/>
          </a:bodyPr>
          <a:lstStyle/>
          <a:p>
            <a:r>
              <a:rPr lang="ru-RU" sz="3600" b="1" dirty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Назови картинки со звуком </a:t>
            </a:r>
            <a:r>
              <a:rPr lang="en-US" sz="3600" b="1" dirty="0" smtClean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[</a:t>
            </a:r>
            <a:r>
              <a:rPr lang="ru-RU" sz="3600" b="1" dirty="0" smtClean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Л</a:t>
            </a:r>
            <a:r>
              <a:rPr lang="en-US" sz="3600" b="1" dirty="0" smtClean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]</a:t>
            </a:r>
            <a:r>
              <a:rPr lang="ru-RU" sz="3600" b="1" dirty="0" smtClean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 </a:t>
            </a:r>
            <a:r>
              <a:rPr lang="ru-RU" sz="3600" b="1" dirty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в середине слова</a:t>
            </a:r>
            <a:endParaRPr lang="ru-RU" sz="3600" b="1" dirty="0">
              <a:solidFill>
                <a:srgbClr val="0000FF"/>
              </a:solidFill>
            </a:endParaRPr>
          </a:p>
        </p:txBody>
      </p:sp>
      <p:pic>
        <p:nvPicPr>
          <p:cNvPr id="9" name="колокольчик- Молодец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10611" y="6248400"/>
            <a:ext cx="609600" cy="609600"/>
          </a:xfrm>
          <a:prstGeom prst="rect">
            <a:avLst/>
          </a:prstGeom>
        </p:spPr>
      </p:pic>
      <p:pic>
        <p:nvPicPr>
          <p:cNvPr id="10" name="колокольчик- Молодец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687073" y="6248400"/>
            <a:ext cx="609600" cy="609600"/>
          </a:xfrm>
          <a:prstGeom prst="rect">
            <a:avLst/>
          </a:prstGeom>
        </p:spPr>
      </p:pic>
      <p:pic>
        <p:nvPicPr>
          <p:cNvPr id="8" name="Picture 6" descr="Картинки по запросу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7865"/>
          <a:stretch/>
        </p:blipFill>
        <p:spPr bwMode="auto">
          <a:xfrm>
            <a:off x="6400891" y="2115700"/>
            <a:ext cx="2100172" cy="2087491"/>
          </a:xfrm>
          <a:prstGeom prst="rect">
            <a:avLst/>
          </a:prstGeom>
          <a:noFill/>
          <a:ln w="2857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 descr="Похожее изображение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967482" y="2001623"/>
            <a:ext cx="2276783" cy="2237567"/>
          </a:xfrm>
          <a:prstGeom prst="rect">
            <a:avLst/>
          </a:prstGeom>
          <a:noFill/>
          <a:ln w="2857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Картинки по запросу картинка волк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78792" y="1962656"/>
            <a:ext cx="2299709" cy="2052133"/>
          </a:xfrm>
          <a:prstGeom prst="rect">
            <a:avLst/>
          </a:prstGeom>
          <a:noFill/>
          <a:ln w="2857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Картинки по запросу картинка козёл"/>
          <p:cNvPicPr>
            <a:picLocks noChangeAspect="1" noChangeArrowheads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6106"/>
          <a:stretch/>
        </p:blipFill>
        <p:spPr bwMode="auto">
          <a:xfrm>
            <a:off x="843994" y="1992596"/>
            <a:ext cx="2392941" cy="2210595"/>
          </a:xfrm>
          <a:prstGeom prst="rect">
            <a:avLst/>
          </a:prstGeom>
          <a:noFill/>
          <a:ln w="2857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8" name="Таблица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6154883"/>
              </p:ext>
            </p:extLst>
          </p:nvPr>
        </p:nvGraphicFramePr>
        <p:xfrm>
          <a:off x="4810125" y="4975611"/>
          <a:ext cx="2571753" cy="7617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7251"/>
                <a:gridCol w="857251"/>
                <a:gridCol w="857251"/>
              </a:tblGrid>
              <a:tr h="761747"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L="68580" marR="68580" marT="34291" marB="342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L="68580" marR="68580" marT="34291" marB="342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L="68580" marR="68580" marT="34291" marB="342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5791047" y="4979174"/>
            <a:ext cx="609911" cy="761749"/>
          </a:xfrm>
          <a:prstGeom prst="rect">
            <a:avLst/>
          </a:prstGeom>
          <a:noFill/>
        </p:spPr>
        <p:txBody>
          <a:bodyPr wrap="none" lIns="68580" tIns="34291" rIns="68580" bIns="34291">
            <a:spAutoFit/>
          </a:bodyPr>
          <a:lstStyle/>
          <a:p>
            <a:pPr algn="ctr"/>
            <a:r>
              <a:rPr lang="ru-RU" sz="4500" b="1" spc="51" dirty="0">
                <a:ln w="9525" cmpd="sng">
                  <a:solidFill>
                    <a:srgbClr val="00206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Л</a:t>
            </a:r>
          </a:p>
        </p:txBody>
      </p:sp>
      <p:sp>
        <p:nvSpPr>
          <p:cNvPr id="17" name="Управляющая кнопка: далее 16">
            <a:hlinkClick r:id="" action="ppaction://hlinkshowjump?jump=nextslide" highlightClick="1"/>
          </p:cNvPr>
          <p:cNvSpPr/>
          <p:nvPr/>
        </p:nvSpPr>
        <p:spPr>
          <a:xfrm>
            <a:off x="10987412" y="5780199"/>
            <a:ext cx="576000" cy="576000"/>
          </a:xfrm>
          <a:prstGeom prst="actionButtonForwardNex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Управляющая кнопка: домой 17">
            <a:hlinkClick r:id="rId9" action="ppaction://hlinksldjump" highlightClick="1"/>
          </p:cNvPr>
          <p:cNvSpPr/>
          <p:nvPr/>
        </p:nvSpPr>
        <p:spPr>
          <a:xfrm>
            <a:off x="10139636" y="5780199"/>
            <a:ext cx="576000" cy="576000"/>
          </a:xfrm>
          <a:prstGeom prst="actionButtonHom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94827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eelOff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audio>
              <p:cMediaNode vol="80000" showWhenStopped="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 showWhenStopped="0">
                <p:cTn id="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" fill="hold">
                      <p:stCondLst>
                        <p:cond delay="0"/>
                      </p:stCondLst>
                      <p:childTnLst>
                        <p:par>
                          <p:cTn id="6" fill="hold">
                            <p:stCondLst>
                              <p:cond delay="0"/>
                            </p:stCondLst>
                            <p:childTnLst>
                              <p:par>
                                <p:cTn id="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750" tmFilter="0, 0; .2, .5; .8, .5; 1, 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375" autoRev="1" fill="hold"/>
                                        <p:tgtEl>
                                          <p:spTgt spid="20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36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75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375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336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20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2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792364" y="1848575"/>
            <a:ext cx="2520000" cy="252000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3481095" y="1848575"/>
            <a:ext cx="2520000" cy="252000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6190907" y="1848575"/>
            <a:ext cx="2520000" cy="252000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8879636" y="1848575"/>
            <a:ext cx="2520000" cy="252000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437587"/>
            <a:ext cx="10972800" cy="1143000"/>
          </a:xfrm>
        </p:spPr>
        <p:txBody>
          <a:bodyPr>
            <a:normAutofit/>
          </a:bodyPr>
          <a:lstStyle/>
          <a:p>
            <a:r>
              <a:rPr lang="ru-RU" sz="3600" b="1" dirty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Назови картинки со звуком </a:t>
            </a:r>
            <a:r>
              <a:rPr lang="en-US" sz="3600" b="1" dirty="0" smtClean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[</a:t>
            </a:r>
            <a:r>
              <a:rPr lang="ru-RU" sz="3600" b="1" dirty="0" smtClean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Л</a:t>
            </a:r>
            <a:r>
              <a:rPr lang="en-US" sz="3600" b="1" dirty="0" smtClean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]</a:t>
            </a:r>
            <a:r>
              <a:rPr lang="ru-RU" sz="3600" b="1" dirty="0" smtClean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 </a:t>
            </a:r>
            <a:r>
              <a:rPr lang="ru-RU" sz="3600" b="1" dirty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в конце слова</a:t>
            </a:r>
            <a:endParaRPr lang="ru-RU" sz="3600" b="1" dirty="0">
              <a:solidFill>
                <a:srgbClr val="0000FF"/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8775221"/>
              </p:ext>
            </p:extLst>
          </p:nvPr>
        </p:nvGraphicFramePr>
        <p:xfrm>
          <a:off x="4810126" y="4975611"/>
          <a:ext cx="2571753" cy="7617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7251"/>
                <a:gridCol w="857251"/>
                <a:gridCol w="857251"/>
              </a:tblGrid>
              <a:tr h="761747"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L="68580" marR="68580" marT="34291" marB="342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L="68580" marR="68580" marT="34291" marB="342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L="68580" marR="68580" marT="34291" marB="342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6662585" y="4993459"/>
            <a:ext cx="609911" cy="761749"/>
          </a:xfrm>
          <a:prstGeom prst="rect">
            <a:avLst/>
          </a:prstGeom>
          <a:noFill/>
        </p:spPr>
        <p:txBody>
          <a:bodyPr wrap="none" lIns="68580" tIns="34291" rIns="68580" bIns="34291">
            <a:spAutoFit/>
          </a:bodyPr>
          <a:lstStyle/>
          <a:p>
            <a:pPr algn="ctr"/>
            <a:r>
              <a:rPr lang="ru-RU" sz="4500" b="1" spc="51" dirty="0">
                <a:ln w="9525" cmpd="sng">
                  <a:solidFill>
                    <a:srgbClr val="00206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Л</a:t>
            </a:r>
          </a:p>
        </p:txBody>
      </p:sp>
      <p:pic>
        <p:nvPicPr>
          <p:cNvPr id="7" name="Picture 4" descr="Похожее изображение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51616" y="2007761"/>
            <a:ext cx="2006821" cy="2297887"/>
          </a:xfrm>
          <a:prstGeom prst="rect">
            <a:avLst/>
          </a:prstGeom>
          <a:noFill/>
          <a:ln w="2857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Картинки по запросу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02113" y="2029271"/>
            <a:ext cx="2316655" cy="2215660"/>
          </a:xfrm>
          <a:prstGeom prst="rect">
            <a:avLst/>
          </a:prstGeom>
          <a:noFill/>
          <a:ln w="2857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колокольчик- Молодец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200" end="1660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10611" y="6248400"/>
            <a:ext cx="609600" cy="609600"/>
          </a:xfrm>
          <a:prstGeom prst="rect">
            <a:avLst/>
          </a:prstGeom>
        </p:spPr>
      </p:pic>
      <p:pic>
        <p:nvPicPr>
          <p:cNvPr id="10" name="колокольчик- Молодец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200" end="1660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687073" y="6248400"/>
            <a:ext cx="609600" cy="609600"/>
          </a:xfrm>
          <a:prstGeom prst="rect">
            <a:avLst/>
          </a:prstGeom>
        </p:spPr>
      </p:pic>
      <p:pic>
        <p:nvPicPr>
          <p:cNvPr id="12" name="Picture 4" descr="Картинки по запросу картинка козёл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78909" y="2007760"/>
            <a:ext cx="2124371" cy="2237171"/>
          </a:xfrm>
          <a:prstGeom prst="rect">
            <a:avLst/>
          </a:prstGeom>
          <a:noFill/>
          <a:ln w="2857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Похожее изображение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931791" y="2219507"/>
            <a:ext cx="2415692" cy="2025424"/>
          </a:xfrm>
          <a:prstGeom prst="rect">
            <a:avLst/>
          </a:prstGeom>
          <a:noFill/>
          <a:ln w="2857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Управляющая кнопка: домой 19">
            <a:hlinkClick r:id="rId9" action="ppaction://hlinksldjump" highlightClick="1"/>
          </p:cNvPr>
          <p:cNvSpPr/>
          <p:nvPr/>
        </p:nvSpPr>
        <p:spPr>
          <a:xfrm>
            <a:off x="10961298" y="5755208"/>
            <a:ext cx="576000" cy="576000"/>
          </a:xfrm>
          <a:prstGeom prst="actionButtonHom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>
            <a:off x="912728" y="4800656"/>
            <a:ext cx="3542958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000" b="1" cap="none" spc="0" dirty="0" smtClean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/>
                <a:latin typeface="Candara" panose="020E0502030303020204" pitchFamily="34" charset="0"/>
              </a:rPr>
              <a:t>Молодец!</a:t>
            </a:r>
            <a:endParaRPr lang="ru-RU" sz="6000" b="1" cap="none" spc="0" dirty="0">
              <a:ln w="22225">
                <a:solidFill>
                  <a:srgbClr val="C00000"/>
                </a:solidFill>
                <a:prstDash val="solid"/>
              </a:ln>
              <a:solidFill>
                <a:srgbClr val="FF0000"/>
              </a:solidFill>
              <a:effectLst/>
              <a:latin typeface="Candara" panose="020E0502030303020204" pitchFamily="34" charset="0"/>
            </a:endParaRPr>
          </a:p>
        </p:txBody>
      </p:sp>
      <p:pic>
        <p:nvPicPr>
          <p:cNvPr id="2054" name="Picture 6" descr="Картинки по запросу картинка лосяш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010337" y="3977478"/>
            <a:ext cx="1936474" cy="2361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16379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eelOff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audio>
              <p:cMediaNode vol="80000" showWhenStopped="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 showWhenStopped="0">
                <p:cTn id="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" fill="hold">
                      <p:stCondLst>
                        <p:cond delay="0"/>
                      </p:stCondLst>
                      <p:childTnLst>
                        <p:par>
                          <p:cTn id="6" fill="hold">
                            <p:stCondLst>
                              <p:cond delay="0"/>
                            </p:stCondLst>
                            <p:childTnLst>
                              <p:par>
                                <p:cTn id="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75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375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150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75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375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150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"/>
                            </p:stCondLst>
                            <p:childTnLst>
                              <p:par>
                                <p:cTn id="3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25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25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25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25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750"/>
                            </p:stCondLst>
                            <p:childTnLst>
                              <p:par>
                                <p:cTn id="4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Прямоугольник 17"/>
          <p:cNvSpPr/>
          <p:nvPr/>
        </p:nvSpPr>
        <p:spPr>
          <a:xfrm>
            <a:off x="8879636" y="1848575"/>
            <a:ext cx="2520000" cy="252000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6190907" y="1848575"/>
            <a:ext cx="2520000" cy="252000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3481095" y="1848575"/>
            <a:ext cx="2520000" cy="252000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792364" y="1848575"/>
            <a:ext cx="2520000" cy="252000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437587"/>
            <a:ext cx="10972800" cy="1143000"/>
          </a:xfrm>
        </p:spPr>
        <p:txBody>
          <a:bodyPr>
            <a:normAutofit/>
          </a:bodyPr>
          <a:lstStyle/>
          <a:p>
            <a:r>
              <a:rPr lang="ru-RU" sz="3600" b="1" dirty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Назови картинки со звуком </a:t>
            </a:r>
            <a:r>
              <a:rPr lang="en-US" sz="3600" b="1" dirty="0" smtClean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[</a:t>
            </a:r>
            <a:r>
              <a:rPr lang="ru-RU" sz="3600" b="1" dirty="0" smtClean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Р</a:t>
            </a:r>
            <a:r>
              <a:rPr lang="en-US" sz="3600" b="1" dirty="0" smtClean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]</a:t>
            </a:r>
            <a:r>
              <a:rPr lang="ru-RU" sz="3600" b="1" dirty="0" smtClean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 </a:t>
            </a:r>
            <a:r>
              <a:rPr lang="ru-RU" sz="3600" b="1" dirty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в </a:t>
            </a:r>
            <a:r>
              <a:rPr lang="ru-RU" sz="3600" b="1" dirty="0" smtClean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начале </a:t>
            </a:r>
            <a:r>
              <a:rPr lang="ru-RU" sz="3600" b="1" dirty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слова</a:t>
            </a:r>
            <a:endParaRPr lang="ru-RU" sz="3600" b="1" dirty="0">
              <a:solidFill>
                <a:srgbClr val="0000FF"/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/>
          </p:nvPr>
        </p:nvGraphicFramePr>
        <p:xfrm>
          <a:off x="4714875" y="4975611"/>
          <a:ext cx="2667000" cy="7617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9000"/>
                <a:gridCol w="889000"/>
                <a:gridCol w="889000"/>
              </a:tblGrid>
              <a:tr h="761747"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L="68580" marR="68580" marT="34291" marB="342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L="68580" marR="68580" marT="34291" marB="342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L="68580" marR="68580" marT="34291" marB="342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4927716" y="4975611"/>
            <a:ext cx="561820" cy="761749"/>
          </a:xfrm>
          <a:prstGeom prst="rect">
            <a:avLst/>
          </a:prstGeom>
          <a:noFill/>
        </p:spPr>
        <p:txBody>
          <a:bodyPr wrap="none" lIns="68580" tIns="34291" rIns="68580" bIns="34291">
            <a:spAutoFit/>
          </a:bodyPr>
          <a:lstStyle/>
          <a:p>
            <a:pPr algn="ctr"/>
            <a:r>
              <a:rPr lang="ru-RU" sz="4500" b="1" spc="51" dirty="0">
                <a:ln w="9525" cmpd="sng">
                  <a:solidFill>
                    <a:srgbClr val="00206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Р</a:t>
            </a:r>
          </a:p>
        </p:txBody>
      </p:sp>
      <p:pic>
        <p:nvPicPr>
          <p:cNvPr id="9" name="колокольчик- Молодец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10611" y="6248400"/>
            <a:ext cx="609600" cy="609600"/>
          </a:xfrm>
          <a:prstGeom prst="rect">
            <a:avLst/>
          </a:prstGeom>
        </p:spPr>
      </p:pic>
      <p:pic>
        <p:nvPicPr>
          <p:cNvPr id="10" name="колокольчик- Молодец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687073" y="6248400"/>
            <a:ext cx="609600" cy="609600"/>
          </a:xfrm>
          <a:prstGeom prst="rect">
            <a:avLst/>
          </a:prstGeom>
        </p:spPr>
      </p:pic>
      <p:pic>
        <p:nvPicPr>
          <p:cNvPr id="11" name="Рисунок 10" descr="http://2kkomfort.ru/imageModul/catalog/product_596.jpg"/>
          <p:cNvPicPr/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3915" y="2085975"/>
            <a:ext cx="2398592" cy="2219951"/>
          </a:xfrm>
          <a:prstGeom prst="rect">
            <a:avLst/>
          </a:prstGeom>
          <a:ln>
            <a:noFill/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pic>
      <p:pic>
        <p:nvPicPr>
          <p:cNvPr id="13" name="Picture 2" descr="Похожее изображение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621200" y="2085975"/>
            <a:ext cx="2284861" cy="2118303"/>
          </a:xfrm>
          <a:prstGeom prst="rect">
            <a:avLst/>
          </a:prstGeom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pic>
      <p:pic>
        <p:nvPicPr>
          <p:cNvPr id="14" name="Picture 4" descr="Картинки по запросу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006500" y="2052933"/>
            <a:ext cx="2270931" cy="2253004"/>
          </a:xfrm>
          <a:prstGeom prst="rect">
            <a:avLst/>
          </a:prstGeom>
          <a:ln>
            <a:noFill/>
          </a:ln>
          <a:ex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15" name="Рисунок 14" descr="http://upload.wikimedia.org/wikipedia/commons/d/d1/Fliegenpilz-1.jpg"/>
          <p:cNvPicPr/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86501" y="2035148"/>
            <a:ext cx="1928811" cy="2219957"/>
          </a:xfrm>
          <a:prstGeom prst="rect">
            <a:avLst/>
          </a:prstGeom>
          <a:ln>
            <a:noFill/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pic>
      <p:sp>
        <p:nvSpPr>
          <p:cNvPr id="21" name="Управляющая кнопка: далее 20">
            <a:hlinkClick r:id="" action="ppaction://hlinkshowjump?jump=nextslide" highlightClick="1"/>
          </p:cNvPr>
          <p:cNvSpPr/>
          <p:nvPr/>
        </p:nvSpPr>
        <p:spPr>
          <a:xfrm>
            <a:off x="10987412" y="5780199"/>
            <a:ext cx="576000" cy="576000"/>
          </a:xfrm>
          <a:prstGeom prst="actionButtonForwardNex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Управляющая кнопка: домой 18">
            <a:hlinkClick r:id="rId9" action="ppaction://hlinksldjump" highlightClick="1"/>
          </p:cNvPr>
          <p:cNvSpPr/>
          <p:nvPr/>
        </p:nvSpPr>
        <p:spPr>
          <a:xfrm>
            <a:off x="10139636" y="5780199"/>
            <a:ext cx="576000" cy="576000"/>
          </a:xfrm>
          <a:prstGeom prst="actionButtonHom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61985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eelOff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audio>
              <p:cMediaNode vol="80000" showWhenStopped="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 showWhenStopped="0">
                <p:cTn id="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" fill="hold">
                      <p:stCondLst>
                        <p:cond delay="0"/>
                      </p:stCondLst>
                      <p:childTnLst>
                        <p:par>
                          <p:cTn id="6" fill="hold">
                            <p:stCondLst>
                              <p:cond delay="0"/>
                            </p:stCondLst>
                            <p:childTnLst>
                              <p:par>
                                <p:cTn id="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75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375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36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75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375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336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Прямоугольник 17"/>
          <p:cNvSpPr/>
          <p:nvPr/>
        </p:nvSpPr>
        <p:spPr>
          <a:xfrm>
            <a:off x="8879636" y="1848575"/>
            <a:ext cx="2520000" cy="252000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6190907" y="1848575"/>
            <a:ext cx="2520000" cy="252000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3481095" y="1848575"/>
            <a:ext cx="2520000" cy="252000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792364" y="1848575"/>
            <a:ext cx="2520000" cy="252000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437587"/>
            <a:ext cx="10972800" cy="1143000"/>
          </a:xfrm>
        </p:spPr>
        <p:txBody>
          <a:bodyPr>
            <a:normAutofit/>
          </a:bodyPr>
          <a:lstStyle/>
          <a:p>
            <a:r>
              <a:rPr lang="ru-RU" sz="3600" b="1" dirty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Назови картинки со звуком </a:t>
            </a:r>
            <a:r>
              <a:rPr lang="en-US" sz="3600" b="1" dirty="0" smtClean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[</a:t>
            </a:r>
            <a:r>
              <a:rPr lang="ru-RU" sz="3600" b="1" dirty="0" smtClean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Р</a:t>
            </a:r>
            <a:r>
              <a:rPr lang="en-US" sz="3600" b="1" dirty="0" smtClean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]</a:t>
            </a:r>
            <a:r>
              <a:rPr lang="ru-RU" sz="3600" b="1" dirty="0" smtClean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 </a:t>
            </a:r>
            <a:r>
              <a:rPr lang="ru-RU" sz="3600" b="1" dirty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в </a:t>
            </a:r>
            <a:r>
              <a:rPr lang="ru-RU" sz="3600" b="1" dirty="0" smtClean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середине </a:t>
            </a:r>
            <a:r>
              <a:rPr lang="ru-RU" sz="3600" b="1" dirty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слова</a:t>
            </a:r>
            <a:endParaRPr lang="ru-RU" sz="3600" b="1" dirty="0">
              <a:solidFill>
                <a:srgbClr val="0000FF"/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38218"/>
              </p:ext>
            </p:extLst>
          </p:nvPr>
        </p:nvGraphicFramePr>
        <p:xfrm>
          <a:off x="4714875" y="4975611"/>
          <a:ext cx="2667000" cy="7617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9000"/>
                <a:gridCol w="889000"/>
                <a:gridCol w="889000"/>
              </a:tblGrid>
              <a:tr h="761747"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L="68580" marR="68580" marT="34291" marB="342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L="68580" marR="68580" marT="34291" marB="342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L="68580" marR="68580" marT="34291" marB="342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5762704" y="4975612"/>
            <a:ext cx="561820" cy="761749"/>
          </a:xfrm>
          <a:prstGeom prst="rect">
            <a:avLst/>
          </a:prstGeom>
          <a:noFill/>
        </p:spPr>
        <p:txBody>
          <a:bodyPr wrap="none" lIns="68580" tIns="34291" rIns="68580" bIns="34291">
            <a:spAutoFit/>
          </a:bodyPr>
          <a:lstStyle/>
          <a:p>
            <a:pPr algn="ctr"/>
            <a:r>
              <a:rPr lang="ru-RU" sz="4500" b="1" spc="51" dirty="0">
                <a:ln w="9525" cmpd="sng">
                  <a:solidFill>
                    <a:srgbClr val="00206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Р</a:t>
            </a:r>
          </a:p>
        </p:txBody>
      </p:sp>
      <p:pic>
        <p:nvPicPr>
          <p:cNvPr id="9" name="колокольчик- Молодец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10611" y="6248400"/>
            <a:ext cx="609600" cy="609600"/>
          </a:xfrm>
          <a:prstGeom prst="rect">
            <a:avLst/>
          </a:prstGeom>
        </p:spPr>
      </p:pic>
      <p:pic>
        <p:nvPicPr>
          <p:cNvPr id="10" name="колокольчик- Молодец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687073" y="6248400"/>
            <a:ext cx="609600" cy="609600"/>
          </a:xfrm>
          <a:prstGeom prst="rect">
            <a:avLst/>
          </a:prstGeom>
        </p:spPr>
      </p:pic>
      <p:pic>
        <p:nvPicPr>
          <p:cNvPr id="12" name="Рисунок 11" descr="http://ndce.edu.ru/katalog_img/equipment/188_b.jpg"/>
          <p:cNvPicPr/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0471" y="1925019"/>
            <a:ext cx="2143125" cy="2262827"/>
          </a:xfrm>
          <a:prstGeom prst="rect">
            <a:avLst/>
          </a:prstGeom>
          <a:ln>
            <a:noFill/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15" name="Picture 16" descr="Картинки по запросу картинка карандаш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6121" y="1925019"/>
            <a:ext cx="2029739" cy="2243136"/>
          </a:xfrm>
          <a:prstGeom prst="rect">
            <a:avLst/>
          </a:prstGeom>
          <a:ln>
            <a:noFill/>
          </a:ln>
          <a:ex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16" name="Рисунок 15" descr="http://world.lib.ru/img/h/habib_s/rozawzoshedshajaizpodsnega/rose_red_600.jpg"/>
          <p:cNvPicPr/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8041" y="1925019"/>
            <a:ext cx="1827665" cy="2231072"/>
          </a:xfrm>
          <a:prstGeom prst="rect">
            <a:avLst/>
          </a:prstGeom>
          <a:ln>
            <a:noFill/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17" name="Picture 10" descr="Картинки по запросу картинка помидор на прозрачном фоне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2434" y="2138599"/>
            <a:ext cx="2066105" cy="2017492"/>
          </a:xfrm>
          <a:prstGeom prst="rect">
            <a:avLst/>
          </a:prstGeom>
          <a:ln>
            <a:noFill/>
          </a:ln>
          <a:ex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sp>
        <p:nvSpPr>
          <p:cNvPr id="21" name="Управляющая кнопка: далее 20">
            <a:hlinkClick r:id="" action="ppaction://hlinkshowjump?jump=nextslide" highlightClick="1"/>
          </p:cNvPr>
          <p:cNvSpPr/>
          <p:nvPr/>
        </p:nvSpPr>
        <p:spPr>
          <a:xfrm>
            <a:off x="10987412" y="5780199"/>
            <a:ext cx="576000" cy="576000"/>
          </a:xfrm>
          <a:prstGeom prst="actionButtonForwardNex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Управляющая кнопка: домой 18">
            <a:hlinkClick r:id="rId9" action="ppaction://hlinksldjump" highlightClick="1"/>
          </p:cNvPr>
          <p:cNvSpPr/>
          <p:nvPr/>
        </p:nvSpPr>
        <p:spPr>
          <a:xfrm>
            <a:off x="10139636" y="5780199"/>
            <a:ext cx="576000" cy="576000"/>
          </a:xfrm>
          <a:prstGeom prst="actionButtonHom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30531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eelOff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audio>
              <p:cMediaNode vol="80000" showWhenStopped="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 showWhenStopped="0">
                <p:cTn id="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4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" fill="hold">
                      <p:stCondLst>
                        <p:cond delay="0"/>
                      </p:stCondLst>
                      <p:childTnLst>
                        <p:par>
                          <p:cTn id="6" fill="hold">
                            <p:stCondLst>
                              <p:cond delay="0"/>
                            </p:stCondLst>
                            <p:childTnLst>
                              <p:par>
                                <p:cTn id="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75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375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36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75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375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336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900271" y="1848575"/>
            <a:ext cx="2520000" cy="252000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6190907" y="1848575"/>
            <a:ext cx="2520000" cy="252000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3481095" y="1848575"/>
            <a:ext cx="2520000" cy="252000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792364" y="1848575"/>
            <a:ext cx="2520000" cy="252000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437587"/>
            <a:ext cx="10972800" cy="1143000"/>
          </a:xfrm>
        </p:spPr>
        <p:txBody>
          <a:bodyPr>
            <a:normAutofit/>
          </a:bodyPr>
          <a:lstStyle/>
          <a:p>
            <a:r>
              <a:rPr lang="ru-RU" sz="3600" b="1" dirty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Назови картинки со звуком </a:t>
            </a:r>
            <a:r>
              <a:rPr lang="en-US" sz="3600" b="1" dirty="0" smtClean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[</a:t>
            </a:r>
            <a:r>
              <a:rPr lang="ru-RU" sz="3600" b="1" dirty="0" smtClean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Р</a:t>
            </a:r>
            <a:r>
              <a:rPr lang="en-US" sz="3600" b="1" dirty="0" smtClean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]</a:t>
            </a:r>
            <a:r>
              <a:rPr lang="ru-RU" sz="3600" b="1" dirty="0" smtClean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 </a:t>
            </a:r>
            <a:r>
              <a:rPr lang="ru-RU" sz="3600" b="1" dirty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в конце слова</a:t>
            </a:r>
            <a:endParaRPr lang="ru-RU" sz="3600" b="1" dirty="0">
              <a:solidFill>
                <a:srgbClr val="0000FF"/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3446796"/>
              </p:ext>
            </p:extLst>
          </p:nvPr>
        </p:nvGraphicFramePr>
        <p:xfrm>
          <a:off x="4714875" y="4975611"/>
          <a:ext cx="2667000" cy="7617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9000"/>
                <a:gridCol w="889000"/>
                <a:gridCol w="889000"/>
              </a:tblGrid>
              <a:tr h="761747"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L="68580" marR="68580" marT="34291" marB="342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L="68580" marR="68580" marT="34291" marB="342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L="68580" marR="68580" marT="34291" marB="342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6605667" y="4979174"/>
            <a:ext cx="561820" cy="761749"/>
          </a:xfrm>
          <a:prstGeom prst="rect">
            <a:avLst/>
          </a:prstGeom>
          <a:noFill/>
        </p:spPr>
        <p:txBody>
          <a:bodyPr wrap="none" lIns="68580" tIns="34291" rIns="68580" bIns="34291">
            <a:spAutoFit/>
          </a:bodyPr>
          <a:lstStyle/>
          <a:p>
            <a:pPr algn="ctr"/>
            <a:r>
              <a:rPr lang="ru-RU" sz="4500" b="1" spc="51" dirty="0">
                <a:ln w="9525" cmpd="sng">
                  <a:solidFill>
                    <a:srgbClr val="00206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Р</a:t>
            </a:r>
          </a:p>
        </p:txBody>
      </p:sp>
      <p:pic>
        <p:nvPicPr>
          <p:cNvPr id="9" name="колокольчик- Молодец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200" end="1660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10611" y="6248400"/>
            <a:ext cx="609600" cy="609600"/>
          </a:xfrm>
          <a:prstGeom prst="rect">
            <a:avLst/>
          </a:prstGeom>
        </p:spPr>
      </p:pic>
      <p:pic>
        <p:nvPicPr>
          <p:cNvPr id="10" name="колокольчик- Молодец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200" end="1660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687073" y="6248400"/>
            <a:ext cx="609600" cy="609600"/>
          </a:xfrm>
          <a:prstGeom prst="rect">
            <a:avLst/>
          </a:prstGeom>
        </p:spPr>
      </p:pic>
      <p:pic>
        <p:nvPicPr>
          <p:cNvPr id="13" name="Picture 2" descr="Картинки по запросу картинка пирамидка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72126" y="1923529"/>
            <a:ext cx="2178844" cy="2273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Картинки по запросу картинка заборчик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9057291" y="2057401"/>
            <a:ext cx="2205960" cy="2114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Похожее изображение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58780" y="1923529"/>
            <a:ext cx="1912189" cy="22484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Похожее изображение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94450" y="2052118"/>
            <a:ext cx="2112913" cy="211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Управляющая кнопка: домой 18">
            <a:hlinkClick r:id="rId9" action="ppaction://hlinksldjump" highlightClick="1"/>
          </p:cNvPr>
          <p:cNvSpPr/>
          <p:nvPr/>
        </p:nvSpPr>
        <p:spPr>
          <a:xfrm>
            <a:off x="10961298" y="5755208"/>
            <a:ext cx="576000" cy="576000"/>
          </a:xfrm>
          <a:prstGeom prst="actionButtonHom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1" name="Picture 14" descr="Картинки по запросу картинка кроша">
            <a:hlinkClick r:id="rId10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041428" y="4384336"/>
            <a:ext cx="2118843" cy="2012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Прямоугольник 21"/>
          <p:cNvSpPr/>
          <p:nvPr/>
        </p:nvSpPr>
        <p:spPr>
          <a:xfrm>
            <a:off x="842141" y="4800656"/>
            <a:ext cx="3542958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000" b="1" cap="none" spc="0" dirty="0" smtClean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/>
                <a:latin typeface="Candara" panose="020E0502030303020204" pitchFamily="34" charset="0"/>
              </a:rPr>
              <a:t>Молодец!</a:t>
            </a:r>
            <a:endParaRPr lang="ru-RU" sz="6000" b="1" cap="none" spc="0" dirty="0">
              <a:ln w="22225">
                <a:solidFill>
                  <a:srgbClr val="C00000"/>
                </a:solidFill>
                <a:prstDash val="solid"/>
              </a:ln>
              <a:solidFill>
                <a:srgbClr val="FF0000"/>
              </a:solidFill>
              <a:effectLst/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69373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eelOff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audio>
              <p:cMediaNode vol="80000" showWhenStopped="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 showWhenStopped="0">
                <p:cTn id="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" fill="hold">
                      <p:stCondLst>
                        <p:cond delay="0"/>
                      </p:stCondLst>
                      <p:childTnLst>
                        <p:par>
                          <p:cTn id="6" fill="hold">
                            <p:stCondLst>
                              <p:cond delay="0"/>
                            </p:stCondLst>
                            <p:childTnLst>
                              <p:par>
                                <p:cTn id="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750" tmFilter="0, 0; .2, .5; .8, .5; 1, 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375" autoRev="1" fill="hold"/>
                                        <p:tgtEl>
                                          <p:spTgt spid="10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150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750" tmFilter="0, 0; .2, .5; .8, .5; 1, 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375" autoRev="1" fill="hold"/>
                                        <p:tgtEl>
                                          <p:spTgt spid="10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150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"/>
                            </p:stCondLst>
                            <p:childTnLst>
                              <p:par>
                                <p:cTn id="3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750"/>
                            </p:stCondLst>
                            <p:childTnLst>
                              <p:par>
                                <p:cTn id="4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Прямоугольник 17"/>
          <p:cNvSpPr/>
          <p:nvPr/>
        </p:nvSpPr>
        <p:spPr>
          <a:xfrm>
            <a:off x="8879636" y="1848575"/>
            <a:ext cx="2520000" cy="252000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6190907" y="1848575"/>
            <a:ext cx="2520000" cy="252000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3481095" y="1848575"/>
            <a:ext cx="2520000" cy="252000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792364" y="1848575"/>
            <a:ext cx="2520000" cy="252000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437587"/>
            <a:ext cx="10972800" cy="1143000"/>
          </a:xfrm>
        </p:spPr>
        <p:txBody>
          <a:bodyPr>
            <a:normAutofit/>
          </a:bodyPr>
          <a:lstStyle/>
          <a:p>
            <a:r>
              <a:rPr lang="ru-RU" sz="3600" b="1" dirty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Назови картинки со звуком </a:t>
            </a:r>
            <a:r>
              <a:rPr lang="en-US" sz="3600" b="1" dirty="0" smtClean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[</a:t>
            </a:r>
            <a:r>
              <a:rPr lang="ru-RU" sz="3600" b="1" dirty="0" smtClean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Ч</a:t>
            </a:r>
            <a:r>
              <a:rPr lang="en-US" sz="3600" b="1" dirty="0" smtClean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]</a:t>
            </a:r>
            <a:r>
              <a:rPr lang="ru-RU" sz="3600" b="1" dirty="0" smtClean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 </a:t>
            </a:r>
            <a:r>
              <a:rPr lang="ru-RU" sz="3600" b="1" dirty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в </a:t>
            </a:r>
            <a:r>
              <a:rPr lang="ru-RU" sz="3600" b="1" dirty="0" smtClean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начале </a:t>
            </a:r>
            <a:r>
              <a:rPr lang="ru-RU" sz="3600" b="1" dirty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слова</a:t>
            </a:r>
            <a:endParaRPr lang="ru-RU" sz="3600" b="1" dirty="0">
              <a:solidFill>
                <a:srgbClr val="0000FF"/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4456846"/>
              </p:ext>
            </p:extLst>
          </p:nvPr>
        </p:nvGraphicFramePr>
        <p:xfrm>
          <a:off x="4714875" y="4975611"/>
          <a:ext cx="2667000" cy="7617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9000"/>
                <a:gridCol w="889000"/>
                <a:gridCol w="889000"/>
              </a:tblGrid>
              <a:tr h="761747">
                <a:tc>
                  <a:txBody>
                    <a:bodyPr/>
                    <a:lstStyle/>
                    <a:p>
                      <a:endParaRPr lang="ru-RU" sz="1100" dirty="0">
                        <a:solidFill>
                          <a:srgbClr val="0070C0"/>
                        </a:solidFill>
                      </a:endParaRPr>
                    </a:p>
                  </a:txBody>
                  <a:tcPr marL="68580" marR="68580" marT="34291" marB="342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L="68580" marR="68580" marT="34291" marB="342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L="68580" marR="68580" marT="34291" marB="342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4843977" y="5007723"/>
            <a:ext cx="609911" cy="761749"/>
          </a:xfrm>
          <a:prstGeom prst="rect">
            <a:avLst/>
          </a:prstGeom>
          <a:noFill/>
        </p:spPr>
        <p:txBody>
          <a:bodyPr wrap="none" lIns="68580" tIns="34291" rIns="68580" bIns="34291">
            <a:spAutoFit/>
          </a:bodyPr>
          <a:lstStyle/>
          <a:p>
            <a:pPr algn="ctr"/>
            <a:r>
              <a:rPr lang="ru-RU" sz="4500" b="1" spc="51" dirty="0">
                <a:ln w="9525" cmpd="sng">
                  <a:solidFill>
                    <a:srgbClr val="00206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Ч</a:t>
            </a:r>
          </a:p>
        </p:txBody>
      </p:sp>
      <p:pic>
        <p:nvPicPr>
          <p:cNvPr id="9" name="колокольчик- Молодец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10611" y="6248400"/>
            <a:ext cx="609600" cy="609600"/>
          </a:xfrm>
          <a:prstGeom prst="rect">
            <a:avLst/>
          </a:prstGeom>
        </p:spPr>
      </p:pic>
      <p:pic>
        <p:nvPicPr>
          <p:cNvPr id="10" name="колокольчик- Молодец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687073" y="6248400"/>
            <a:ext cx="609600" cy="609600"/>
          </a:xfrm>
          <a:prstGeom prst="rect">
            <a:avLst/>
          </a:prstGeom>
        </p:spPr>
      </p:pic>
      <p:sp>
        <p:nvSpPr>
          <p:cNvPr id="21" name="Управляющая кнопка: далее 20">
            <a:hlinkClick r:id="" action="ppaction://hlinkshowjump?jump=nextslide" highlightClick="1"/>
          </p:cNvPr>
          <p:cNvSpPr/>
          <p:nvPr/>
        </p:nvSpPr>
        <p:spPr>
          <a:xfrm>
            <a:off x="10987412" y="5780199"/>
            <a:ext cx="576000" cy="576000"/>
          </a:xfrm>
          <a:prstGeom prst="actionButtonForwardNex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4" name="Picture 2" descr="Картинки по запросу картинка чашка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85" t="19083" r="11148" b="5916"/>
          <a:stretch/>
        </p:blipFill>
        <p:spPr bwMode="auto">
          <a:xfrm>
            <a:off x="3633814" y="2348547"/>
            <a:ext cx="2214562" cy="1565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Картинки по запросу картинка часы детские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0179" y="2089118"/>
            <a:ext cx="2038913" cy="2038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5" descr="Картинки по запросу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8273" y="2471739"/>
            <a:ext cx="2523010" cy="1286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Картинки по запросу рисунок мяч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482" y="1994149"/>
            <a:ext cx="2228850" cy="2228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Управляющая кнопка: домой 22">
            <a:hlinkClick r:id="rId9" action="ppaction://hlinksldjump" highlightClick="1"/>
          </p:cNvPr>
          <p:cNvSpPr/>
          <p:nvPr/>
        </p:nvSpPr>
        <p:spPr>
          <a:xfrm>
            <a:off x="10139636" y="5780199"/>
            <a:ext cx="576000" cy="576000"/>
          </a:xfrm>
          <a:prstGeom prst="actionButtonHom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56698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eelOff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audio>
              <p:cMediaNode vol="80000" showWhenStopped="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 showWhenStopped="0">
                <p:cTn id="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4" restart="whenNotActive" fill="hold" evtFilter="cancelBubble" nodeType="interactiveSeq">
                <p:stCondLst>
                  <p:cond evt="onClick" delay="0">
                    <p:tgtEl>
                      <p:spTgt spid="30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" fill="hold">
                      <p:stCondLst>
                        <p:cond delay="0"/>
                      </p:stCondLst>
                      <p:childTnLst>
                        <p:par>
                          <p:cTn id="6" fill="hold">
                            <p:stCondLst>
                              <p:cond delay="0"/>
                            </p:stCondLst>
                            <p:childTnLst>
                              <p:par>
                                <p:cTn id="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 tmFilter="0, 0; .2, .5; .8, .5; 1, 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" dur="250" autoRev="1" fill="hold"/>
                                        <p:tgtEl>
                                          <p:spTgt spid="30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336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0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307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336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Прямоугольник 17"/>
          <p:cNvSpPr/>
          <p:nvPr/>
        </p:nvSpPr>
        <p:spPr>
          <a:xfrm>
            <a:off x="8879636" y="1848575"/>
            <a:ext cx="2520000" cy="252000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6190907" y="1848575"/>
            <a:ext cx="2520000" cy="252000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3481095" y="1848575"/>
            <a:ext cx="2520000" cy="252000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792364" y="1848575"/>
            <a:ext cx="2520000" cy="252000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437587"/>
            <a:ext cx="10972800" cy="1143000"/>
          </a:xfrm>
        </p:spPr>
        <p:txBody>
          <a:bodyPr>
            <a:normAutofit/>
          </a:bodyPr>
          <a:lstStyle/>
          <a:p>
            <a:r>
              <a:rPr lang="ru-RU" sz="3600" b="1" dirty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Назови картинки со звуком </a:t>
            </a:r>
            <a:r>
              <a:rPr lang="en-US" sz="3600" b="1" dirty="0" smtClean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[</a:t>
            </a:r>
            <a:r>
              <a:rPr lang="ru-RU" sz="3600" b="1" dirty="0" smtClean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Ч</a:t>
            </a:r>
            <a:r>
              <a:rPr lang="en-US" sz="3600" b="1" dirty="0" smtClean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]</a:t>
            </a:r>
            <a:r>
              <a:rPr lang="ru-RU" sz="3600" b="1" dirty="0" smtClean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 </a:t>
            </a:r>
            <a:r>
              <a:rPr lang="ru-RU" sz="3600" b="1" dirty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в </a:t>
            </a:r>
            <a:r>
              <a:rPr lang="ru-RU" sz="3600" b="1" dirty="0" smtClean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середине </a:t>
            </a:r>
            <a:r>
              <a:rPr lang="ru-RU" sz="3600" b="1" dirty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слова</a:t>
            </a:r>
            <a:endParaRPr lang="ru-RU" sz="3600" b="1" dirty="0">
              <a:solidFill>
                <a:srgbClr val="0000FF"/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/>
          </p:nvPr>
        </p:nvGraphicFramePr>
        <p:xfrm>
          <a:off x="4714875" y="4975611"/>
          <a:ext cx="2667000" cy="7617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9000"/>
                <a:gridCol w="889000"/>
                <a:gridCol w="889000"/>
              </a:tblGrid>
              <a:tr h="761747"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L="68580" marR="68580" marT="34291" marB="342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L="68580" marR="68580" marT="34291" marB="342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L="68580" marR="68580" marT="34291" marB="342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5738658" y="4975612"/>
            <a:ext cx="609911" cy="761749"/>
          </a:xfrm>
          <a:prstGeom prst="rect">
            <a:avLst/>
          </a:prstGeom>
          <a:noFill/>
        </p:spPr>
        <p:txBody>
          <a:bodyPr wrap="none" lIns="68580" tIns="34291" rIns="68580" bIns="34291">
            <a:spAutoFit/>
          </a:bodyPr>
          <a:lstStyle/>
          <a:p>
            <a:pPr algn="ctr"/>
            <a:r>
              <a:rPr lang="ru-RU" sz="4500" b="1" spc="51" dirty="0">
                <a:ln w="9525" cmpd="sng">
                  <a:solidFill>
                    <a:srgbClr val="00206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Ч</a:t>
            </a:r>
          </a:p>
        </p:txBody>
      </p:sp>
      <p:pic>
        <p:nvPicPr>
          <p:cNvPr id="9" name="колокольчик- Молодец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10611" y="6248400"/>
            <a:ext cx="609600" cy="609600"/>
          </a:xfrm>
          <a:prstGeom prst="rect">
            <a:avLst/>
          </a:prstGeom>
        </p:spPr>
      </p:pic>
      <p:pic>
        <p:nvPicPr>
          <p:cNvPr id="10" name="колокольчик- Молодец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687073" y="6248400"/>
            <a:ext cx="609600" cy="609600"/>
          </a:xfrm>
          <a:prstGeom prst="rect">
            <a:avLst/>
          </a:prstGeom>
        </p:spPr>
      </p:pic>
      <p:sp>
        <p:nvSpPr>
          <p:cNvPr id="21" name="Управляющая кнопка: далее 20">
            <a:hlinkClick r:id="" action="ppaction://hlinkshowjump?jump=nextslide" highlightClick="1"/>
          </p:cNvPr>
          <p:cNvSpPr/>
          <p:nvPr/>
        </p:nvSpPr>
        <p:spPr>
          <a:xfrm>
            <a:off x="10987412" y="5780199"/>
            <a:ext cx="576000" cy="576000"/>
          </a:xfrm>
          <a:prstGeom prst="actionButtonForwardNex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 descr="Похожее изображение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06" t="9722" r="10989" b="9549"/>
          <a:stretch/>
        </p:blipFill>
        <p:spPr bwMode="auto">
          <a:xfrm>
            <a:off x="8952216" y="2264717"/>
            <a:ext cx="2323196" cy="1714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Картинки по запросу картинка чайник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943" y="1940154"/>
            <a:ext cx="2336841" cy="2336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8" descr="Картинки по запросу рисунок маленький мальчик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49" t="12017" r="24840"/>
          <a:stretch/>
        </p:blipFill>
        <p:spPr bwMode="auto">
          <a:xfrm>
            <a:off x="3948473" y="1855262"/>
            <a:ext cx="1443037" cy="2533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6" descr="Картинки по запросу картинка девочка рисунок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6820" y="1880917"/>
            <a:ext cx="1358491" cy="2396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Управляющая кнопка: домой 16">
            <a:hlinkClick r:id="rId9" action="ppaction://hlinksldjump" highlightClick="1"/>
          </p:cNvPr>
          <p:cNvSpPr/>
          <p:nvPr/>
        </p:nvSpPr>
        <p:spPr>
          <a:xfrm>
            <a:off x="10139636" y="5780199"/>
            <a:ext cx="576000" cy="576000"/>
          </a:xfrm>
          <a:prstGeom prst="actionButtonHom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07445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eelOff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audio>
              <p:cMediaNode vol="80000" showWhenStopped="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 showWhenStopped="0">
                <p:cTn id="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4" restart="whenNotActive" fill="hold" evtFilter="cancelBubble" nodeType="interactiveSeq">
                <p:stCondLst>
                  <p:cond evt="onClick" delay="0">
                    <p:tgtEl>
                      <p:spTgt spid="20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" fill="hold">
                      <p:stCondLst>
                        <p:cond delay="0"/>
                      </p:stCondLst>
                      <p:childTnLst>
                        <p:par>
                          <p:cTn id="6" fill="hold">
                            <p:stCondLst>
                              <p:cond delay="0"/>
                            </p:stCondLst>
                            <p:childTnLst>
                              <p:par>
                                <p:cTn id="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2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9" dur="336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336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8900271" y="1848575"/>
            <a:ext cx="2520000" cy="252000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6190907" y="1848575"/>
            <a:ext cx="2520000" cy="252000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3481095" y="1848575"/>
            <a:ext cx="2520000" cy="252000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792364" y="1848575"/>
            <a:ext cx="2520000" cy="2520000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437587"/>
            <a:ext cx="10972800" cy="1143000"/>
          </a:xfrm>
        </p:spPr>
        <p:txBody>
          <a:bodyPr>
            <a:normAutofit/>
          </a:bodyPr>
          <a:lstStyle/>
          <a:p>
            <a:r>
              <a:rPr lang="ru-RU" sz="3600" b="1" dirty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Назови картинки со звуком </a:t>
            </a:r>
            <a:r>
              <a:rPr lang="en-US" sz="3600" b="1" dirty="0" smtClean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[</a:t>
            </a:r>
            <a:r>
              <a:rPr lang="ru-RU" sz="3600" b="1" dirty="0" smtClean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Ч</a:t>
            </a:r>
            <a:r>
              <a:rPr lang="en-US" sz="3600" b="1" dirty="0" smtClean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]</a:t>
            </a:r>
            <a:r>
              <a:rPr lang="ru-RU" sz="3600" b="1" dirty="0" smtClean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 </a:t>
            </a:r>
            <a:r>
              <a:rPr lang="ru-RU" sz="3600" b="1" dirty="0">
                <a:ln>
                  <a:solidFill>
                    <a:srgbClr val="0000FF"/>
                  </a:solidFill>
                </a:ln>
                <a:solidFill>
                  <a:srgbClr val="0070C0"/>
                </a:solidFill>
                <a:latin typeface="Candara" panose="020E0502030303020204" pitchFamily="34" charset="0"/>
              </a:rPr>
              <a:t>в конце слова</a:t>
            </a:r>
            <a:endParaRPr lang="ru-RU" sz="3600" b="1" dirty="0">
              <a:solidFill>
                <a:srgbClr val="0000FF"/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/>
          </p:nvPr>
        </p:nvGraphicFramePr>
        <p:xfrm>
          <a:off x="4714875" y="4975611"/>
          <a:ext cx="2667000" cy="7617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9000"/>
                <a:gridCol w="889000"/>
                <a:gridCol w="889000"/>
              </a:tblGrid>
              <a:tr h="761747"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L="68580" marR="68580" marT="34291" marB="342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L="68580" marR="68580" marT="34291" marB="342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 marL="68580" marR="68580" marT="34291" marB="3429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6630490" y="4975609"/>
            <a:ext cx="609911" cy="761749"/>
          </a:xfrm>
          <a:prstGeom prst="rect">
            <a:avLst/>
          </a:prstGeom>
          <a:noFill/>
        </p:spPr>
        <p:txBody>
          <a:bodyPr wrap="none" lIns="68580" tIns="34291" rIns="68580" bIns="34291">
            <a:spAutoFit/>
          </a:bodyPr>
          <a:lstStyle/>
          <a:p>
            <a:pPr algn="ctr"/>
            <a:r>
              <a:rPr lang="ru-RU" sz="4500" b="1" spc="51" dirty="0">
                <a:ln w="9525" cmpd="sng">
                  <a:solidFill>
                    <a:srgbClr val="002060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Ч</a:t>
            </a:r>
          </a:p>
        </p:txBody>
      </p:sp>
      <p:pic>
        <p:nvPicPr>
          <p:cNvPr id="9" name="колокольчик- Молодец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200" end="1660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10611" y="6248400"/>
            <a:ext cx="609600" cy="609600"/>
          </a:xfrm>
          <a:prstGeom prst="rect">
            <a:avLst/>
          </a:prstGeom>
        </p:spPr>
      </p:pic>
      <p:pic>
        <p:nvPicPr>
          <p:cNvPr id="10" name="колокольчик- Молодец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200" end="1660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687073" y="6248400"/>
            <a:ext cx="609600" cy="609600"/>
          </a:xfrm>
          <a:prstGeom prst="rect">
            <a:avLst/>
          </a:prstGeom>
        </p:spPr>
      </p:pic>
      <p:sp>
        <p:nvSpPr>
          <p:cNvPr id="22" name="Прямоугольник 21"/>
          <p:cNvSpPr/>
          <p:nvPr/>
        </p:nvSpPr>
        <p:spPr>
          <a:xfrm>
            <a:off x="842141" y="4800656"/>
            <a:ext cx="3542958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000" b="1" cap="none" spc="0" dirty="0" smtClean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/>
                <a:latin typeface="Candara" panose="020E0502030303020204" pitchFamily="34" charset="0"/>
              </a:rPr>
              <a:t>Молодец!</a:t>
            </a:r>
            <a:endParaRPr lang="ru-RU" sz="6000" b="1" cap="none" spc="0" dirty="0">
              <a:ln w="22225">
                <a:solidFill>
                  <a:srgbClr val="C00000"/>
                </a:solidFill>
                <a:prstDash val="solid"/>
              </a:ln>
              <a:solidFill>
                <a:srgbClr val="FF0000"/>
              </a:solidFill>
              <a:effectLst/>
              <a:latin typeface="Candara" panose="020E0502030303020204" pitchFamily="34" charset="0"/>
            </a:endParaRPr>
          </a:p>
        </p:txBody>
      </p:sp>
      <p:pic>
        <p:nvPicPr>
          <p:cNvPr id="18" name="Picture 10" descr="Похожее изображение">
            <a:hlinkClick r:id="" action="ppaction://noaction"/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13515" y="4143320"/>
            <a:ext cx="1973512" cy="2105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Картинки по запросу картинка грач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4498" y="2188844"/>
            <a:ext cx="2392817" cy="1686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Картинки по запросу картинка ласточка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522" y="1927582"/>
            <a:ext cx="2075684" cy="2361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Похожее изображение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396" y="1971620"/>
            <a:ext cx="2330958" cy="2171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Картинки по запросу картинка бабочка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5272" y="2025470"/>
            <a:ext cx="2149998" cy="2063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Управляющая кнопка: домой 19">
            <a:hlinkClick r:id="rId10" action="ppaction://hlinksldjump" highlightClick="1"/>
          </p:cNvPr>
          <p:cNvSpPr/>
          <p:nvPr/>
        </p:nvSpPr>
        <p:spPr>
          <a:xfrm>
            <a:off x="10139636" y="5780199"/>
            <a:ext cx="576000" cy="576000"/>
          </a:xfrm>
          <a:prstGeom prst="actionButtonHom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Управляющая кнопка: далее 20">
            <a:hlinkClick r:id="" action="ppaction://hlinkshowjump?jump=nextslide" highlightClick="1"/>
          </p:cNvPr>
          <p:cNvSpPr/>
          <p:nvPr/>
        </p:nvSpPr>
        <p:spPr>
          <a:xfrm>
            <a:off x="10987412" y="5780199"/>
            <a:ext cx="576000" cy="576000"/>
          </a:xfrm>
          <a:prstGeom prst="actionButtonForwardNex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06662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eelOff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audio>
              <p:cMediaNode vol="80000" showWhenStopped="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 showWhenStopped="0">
                <p:cTn id="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" fill="hold">
                      <p:stCondLst>
                        <p:cond delay="0"/>
                      </p:stCondLst>
                      <p:childTnLst>
                        <p:par>
                          <p:cTn id="6" fill="hold">
                            <p:stCondLst>
                              <p:cond delay="0"/>
                            </p:stCondLst>
                            <p:childTnLst>
                              <p:par>
                                <p:cTn id="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0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10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150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0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150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75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0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4"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996951"/>
            <a:ext cx="10972800" cy="603250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Интернет – ресурсы:</a:t>
            </a:r>
            <a:br>
              <a:rPr lang="ru-RU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" y="1600202"/>
            <a:ext cx="10972800" cy="4014786"/>
          </a:xfrm>
        </p:spPr>
        <p:txBody>
          <a:bodyPr>
            <a:normAutofit/>
          </a:bodyPr>
          <a:lstStyle/>
          <a:p>
            <a:endParaRPr lang="ru-RU" sz="1600" dirty="0" smtClean="0"/>
          </a:p>
          <a:p>
            <a:r>
              <a:rPr lang="ru-RU" sz="1800" dirty="0" err="1" smtClean="0">
                <a:solidFill>
                  <a:srgbClr val="0000FF"/>
                </a:solidFill>
              </a:rPr>
              <a:t>Лосяш</a:t>
            </a:r>
            <a:r>
              <a:rPr lang="ru-RU" sz="1800" dirty="0" smtClean="0">
                <a:solidFill>
                  <a:srgbClr val="0000FF"/>
                </a:solidFill>
              </a:rPr>
              <a:t> </a:t>
            </a:r>
            <a:r>
              <a:rPr lang="ru-RU" sz="1800" dirty="0" smtClean="0"/>
              <a:t>- </a:t>
            </a:r>
            <a:r>
              <a:rPr lang="en-US" sz="1800" dirty="0">
                <a:hlinkClick r:id="rId2"/>
              </a:rPr>
              <a:t>http://</a:t>
            </a:r>
            <a:r>
              <a:rPr lang="en-US" sz="1800" dirty="0" smtClean="0">
                <a:hlinkClick r:id="rId2"/>
              </a:rPr>
              <a:t>kira-scrap.ru/KATALOG/MULTY_NASCHI/1/0_8af8f_20dd3729_M.png</a:t>
            </a:r>
            <a:endParaRPr lang="ru-RU" sz="1800" dirty="0" smtClean="0"/>
          </a:p>
          <a:p>
            <a:r>
              <a:rPr lang="ru-RU" sz="1800" dirty="0" err="1" smtClean="0">
                <a:solidFill>
                  <a:srgbClr val="0000FF"/>
                </a:solidFill>
              </a:rPr>
              <a:t>Совунья</a:t>
            </a:r>
            <a:r>
              <a:rPr lang="ru-RU" sz="1800" dirty="0" smtClean="0"/>
              <a:t> – </a:t>
            </a:r>
            <a:r>
              <a:rPr lang="en-US" sz="1800" dirty="0">
                <a:hlinkClick r:id="rId3"/>
              </a:rPr>
              <a:t>http://</a:t>
            </a:r>
            <a:r>
              <a:rPr lang="en-US" sz="1800" dirty="0" smtClean="0">
                <a:hlinkClick r:id="rId3"/>
              </a:rPr>
              <a:t>www.smeshariki.ru/images/Sovuniya/predmet_losyash_big.gif</a:t>
            </a:r>
            <a:endParaRPr lang="ru-RU" sz="1800" dirty="0" smtClean="0"/>
          </a:p>
          <a:p>
            <a:r>
              <a:rPr lang="ru-RU" sz="1800" dirty="0" smtClean="0">
                <a:solidFill>
                  <a:srgbClr val="0000FF"/>
                </a:solidFill>
              </a:rPr>
              <a:t>Нюша</a:t>
            </a:r>
            <a:r>
              <a:rPr lang="ru-RU" sz="1800" dirty="0" smtClean="0"/>
              <a:t> – </a:t>
            </a:r>
            <a:r>
              <a:rPr lang="en-US" sz="1800" dirty="0">
                <a:hlinkClick r:id="rId4"/>
              </a:rPr>
              <a:t>http://</a:t>
            </a:r>
            <a:r>
              <a:rPr lang="en-US" sz="1800" dirty="0" smtClean="0">
                <a:hlinkClick r:id="rId4"/>
              </a:rPr>
              <a:t>kand19school.ucoz.ru/putin/smeshariki/581879_smeshariki.png</a:t>
            </a:r>
            <a:endParaRPr lang="ru-RU" sz="1800" dirty="0" smtClean="0"/>
          </a:p>
          <a:p>
            <a:r>
              <a:rPr lang="ru-RU" sz="1800" dirty="0" err="1" smtClean="0">
                <a:solidFill>
                  <a:srgbClr val="0000FF"/>
                </a:solidFill>
              </a:rPr>
              <a:t>Крош</a:t>
            </a:r>
            <a:r>
              <a:rPr lang="ru-RU" sz="1800" dirty="0" smtClean="0">
                <a:solidFill>
                  <a:srgbClr val="0000FF"/>
                </a:solidFill>
              </a:rPr>
              <a:t> –</a:t>
            </a:r>
            <a:r>
              <a:rPr lang="ru-RU" sz="1800" dirty="0" smtClean="0"/>
              <a:t> 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  <a:hlinkClick r:id="rId5"/>
              </a:rPr>
              <a:t>http</a:t>
            </a:r>
            <a:r>
              <a:rPr lang="en-US" sz="1800" dirty="0">
                <a:latin typeface="Times New Roman" pitchFamily="18" charset="0"/>
                <a:cs typeface="Times New Roman" pitchFamily="18" charset="0"/>
                <a:hlinkClick r:id="rId5"/>
              </a:rPr>
              <a:t>://daymultik.ru/images/uznaj_o_svoem_geroe/Krosh.png</a:t>
            </a:r>
            <a:endParaRPr lang="ru-RU" sz="1800" dirty="0" smtClean="0"/>
          </a:p>
          <a:p>
            <a:r>
              <a:rPr lang="ru-RU" sz="1800" dirty="0" err="1" smtClean="0">
                <a:solidFill>
                  <a:srgbClr val="0000FF"/>
                </a:solidFill>
              </a:rPr>
              <a:t>Копатыч</a:t>
            </a:r>
            <a:r>
              <a:rPr lang="ru-RU" sz="1800" dirty="0" smtClean="0"/>
              <a:t> – </a:t>
            </a:r>
            <a:r>
              <a:rPr lang="en-US" sz="1800" dirty="0">
                <a:latin typeface="Times New Roman" pitchFamily="18" charset="0"/>
                <a:cs typeface="Times New Roman" pitchFamily="18" charset="0"/>
                <a:hlinkClick r:id="rId6"/>
              </a:rPr>
              <a:t>http://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  <a:hlinkClick r:id="rId6"/>
              </a:rPr>
              <a:t>multsforkids.ru/data/uploads/personaji/kopatich/smeshariki-kopatich.png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8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Пин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1800" dirty="0">
                <a:latin typeface="Times New Roman" pitchFamily="18" charset="0"/>
                <a:cs typeface="Times New Roman" pitchFamily="18" charset="0"/>
                <a:hlinkClick r:id="rId7"/>
              </a:rPr>
              <a:t>http://s60.radikal.ru/i169/0808/c7/9eb2b44bbd3c.png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pPr marL="0" lvl="0" indent="0" algn="ctr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sz="2000" b="1" dirty="0">
                <a:solidFill>
                  <a:srgbClr val="0000FF"/>
                </a:solidFill>
                <a:latin typeface="Times New Roman" pitchFamily="18" charset="0"/>
                <a:cs typeface="Arial" pitchFamily="34" charset="0"/>
              </a:rPr>
              <a:t>Автор шаблона: </a:t>
            </a:r>
            <a:r>
              <a:rPr lang="ru-RU" sz="2000" b="1" i="1" dirty="0" err="1">
                <a:solidFill>
                  <a:srgbClr val="0000FF"/>
                </a:solidFill>
                <a:latin typeface="Times New Roman" pitchFamily="18" charset="0"/>
                <a:cs typeface="Arial" pitchFamily="34" charset="0"/>
              </a:rPr>
              <a:t>Ранько</a:t>
            </a:r>
            <a:r>
              <a:rPr lang="ru-RU" sz="2000" b="1" i="1" dirty="0">
                <a:solidFill>
                  <a:srgbClr val="0000FF"/>
                </a:solidFill>
                <a:latin typeface="Times New Roman" pitchFamily="18" charset="0"/>
                <a:cs typeface="Arial" pitchFamily="34" charset="0"/>
              </a:rPr>
              <a:t> Елена Алексеевна учитель начальных классов  МАОУ лицей №21 </a:t>
            </a:r>
            <a:endParaRPr lang="ru-RU" sz="2000" b="1" i="1" dirty="0" smtClean="0">
              <a:solidFill>
                <a:srgbClr val="0000FF"/>
              </a:solidFill>
              <a:latin typeface="Times New Roman" pitchFamily="18" charset="0"/>
              <a:cs typeface="Arial" pitchFamily="34" charset="0"/>
            </a:endParaRPr>
          </a:p>
          <a:p>
            <a:pPr marL="0" lvl="0" indent="0" algn="ctr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sz="2000" b="1" i="1" dirty="0" smtClean="0">
                <a:solidFill>
                  <a:srgbClr val="0000FF"/>
                </a:solidFill>
                <a:latin typeface="Times New Roman" pitchFamily="18" charset="0"/>
                <a:cs typeface="Arial" pitchFamily="34" charset="0"/>
              </a:rPr>
              <a:t>г</a:t>
            </a:r>
            <a:r>
              <a:rPr lang="ru-RU" sz="2000" b="1" i="1" dirty="0">
                <a:solidFill>
                  <a:srgbClr val="0000FF"/>
                </a:solidFill>
                <a:latin typeface="Times New Roman" pitchFamily="18" charset="0"/>
                <a:cs typeface="Arial" pitchFamily="34" charset="0"/>
              </a:rPr>
              <a:t>. Иваново</a:t>
            </a:r>
          </a:p>
          <a:p>
            <a:pPr marL="0" lvl="0" indent="0" algn="ctr" fontAlgn="base">
              <a:spcBef>
                <a:spcPct val="0"/>
              </a:spcBef>
              <a:spcAft>
                <a:spcPct val="0"/>
              </a:spcAft>
              <a:buNone/>
            </a:pPr>
            <a:endParaRPr lang="ru-RU" sz="2000" b="1" i="1" dirty="0">
              <a:latin typeface="Times New Roman" pitchFamily="18" charset="0"/>
              <a:cs typeface="Arial" pitchFamily="34" charset="0"/>
            </a:endParaRPr>
          </a:p>
          <a:p>
            <a:pPr marL="0" lvl="0" indent="0" algn="ctr" fontAlgn="base">
              <a:spcBef>
                <a:spcPct val="0"/>
              </a:spcBef>
              <a:spcAft>
                <a:spcPct val="0"/>
              </a:spcAft>
              <a:buNone/>
            </a:pPr>
            <a:r>
              <a:rPr lang="ru-RU" sz="2000" i="1" dirty="0">
                <a:solidFill>
                  <a:srgbClr val="0000FF"/>
                </a:solidFill>
                <a:latin typeface="Times New Roman" pitchFamily="18" charset="0"/>
                <a:cs typeface="Arial" pitchFamily="34" charset="0"/>
              </a:rPr>
              <a:t>Сайт:</a:t>
            </a:r>
            <a:r>
              <a:rPr lang="ru-RU" sz="2000" i="1" dirty="0">
                <a:latin typeface="Times New Roman" pitchFamily="18" charset="0"/>
                <a:cs typeface="Arial" pitchFamily="34" charset="0"/>
              </a:rPr>
              <a:t> </a:t>
            </a:r>
            <a:r>
              <a:rPr lang="en-US" sz="2000" i="1" dirty="0">
                <a:latin typeface="Times New Roman" pitchFamily="18" charset="0"/>
                <a:cs typeface="Arial" pitchFamily="34" charset="0"/>
                <a:hlinkClick r:id="rId8"/>
              </a:rPr>
              <a:t>http://elenaranko.ucoz.ru/</a:t>
            </a:r>
            <a:r>
              <a:rPr lang="ru-RU" sz="2000" i="1" dirty="0">
                <a:latin typeface="Times New Roman" pitchFamily="18" charset="0"/>
                <a:cs typeface="Arial" pitchFamily="34" charset="0"/>
              </a:rPr>
              <a:t>  </a:t>
            </a:r>
          </a:p>
          <a:p>
            <a:endParaRPr lang="ru-RU" sz="1600" dirty="0" smtClean="0"/>
          </a:p>
          <a:p>
            <a:pPr marL="0" indent="0">
              <a:buNone/>
            </a:pPr>
            <a:endParaRPr lang="ru-RU" sz="1600" dirty="0"/>
          </a:p>
        </p:txBody>
      </p:sp>
      <p:sp>
        <p:nvSpPr>
          <p:cNvPr id="5" name="Управляющая кнопка: домой 4">
            <a:hlinkClick r:id="rId9" action="ppaction://hlinksldjump" highlightClick="1"/>
          </p:cNvPr>
          <p:cNvSpPr/>
          <p:nvPr/>
        </p:nvSpPr>
        <p:spPr>
          <a:xfrm>
            <a:off x="11006400" y="5766726"/>
            <a:ext cx="576000" cy="576000"/>
          </a:xfrm>
          <a:prstGeom prst="actionButtonHom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31718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38">
  <a:themeElements>
    <a:clrScheme name="Другая 3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4600"/>
      </a:hlink>
      <a:folHlink>
        <a:srgbClr val="339933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Тема38" id="{91087D2B-C321-4DAD-8AAD-2862212FD11A}" vid="{DE584A21-1B37-49D7-9AA8-0D14F048401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Тема38</Template>
  <TotalTime>974</TotalTime>
  <Words>323</Words>
  <Application>Microsoft Office PowerPoint</Application>
  <PresentationFormat>Широкоэкранный</PresentationFormat>
  <Paragraphs>68</Paragraphs>
  <Slides>19</Slides>
  <Notes>0</Notes>
  <HiddenSlides>0</HiddenSlides>
  <MMClips>30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5" baseType="lpstr">
      <vt:lpstr>Arial</vt:lpstr>
      <vt:lpstr>Arial Black</vt:lpstr>
      <vt:lpstr>Calibri</vt:lpstr>
      <vt:lpstr>Candara</vt:lpstr>
      <vt:lpstr>Times New Roman</vt:lpstr>
      <vt:lpstr>Тема38</vt:lpstr>
      <vt:lpstr>Тренажер по обучению грамоте для детей  дошкольного возраста «Учимся находить место звука в слове»</vt:lpstr>
      <vt:lpstr>Презентация PowerPoint</vt:lpstr>
      <vt:lpstr>Презентация PowerPoint</vt:lpstr>
      <vt:lpstr>Назови картинки со звуком [С] в начале слова</vt:lpstr>
      <vt:lpstr>Назови картинки со звуком [С] в середине слова</vt:lpstr>
      <vt:lpstr>Назови картинки со звуком [С] в конце слова</vt:lpstr>
      <vt:lpstr>Назови картинки со звуком [Ш] в начале слова</vt:lpstr>
      <vt:lpstr>Назови картинки со звуком [Ш] в середине слова</vt:lpstr>
      <vt:lpstr>Назови картинки со звуком [Ш] в конце слова</vt:lpstr>
      <vt:lpstr>Назови картинки со звуком [Л] в начале слова</vt:lpstr>
      <vt:lpstr>Назови картинки со звуком [Л] в середине слова</vt:lpstr>
      <vt:lpstr>Назови картинки со звуком [Л] в конце слова</vt:lpstr>
      <vt:lpstr>Назови картинки со звуком [Р] в начале слова</vt:lpstr>
      <vt:lpstr>Назови картинки со звуком [Р] в середине слова</vt:lpstr>
      <vt:lpstr>Назови картинки со звуком [Р] в конце слова</vt:lpstr>
      <vt:lpstr>Назови картинки со звуком [Ч] в начале слова</vt:lpstr>
      <vt:lpstr>Назови картинки со звуком [Ч] в середине слова</vt:lpstr>
      <vt:lpstr>Назови картинки со звуком [Ч] в конце слова</vt:lpstr>
      <vt:lpstr>Интернет – ресурсы: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89</cp:revision>
  <dcterms:created xsi:type="dcterms:W3CDTF">2017-02-25T14:12:57Z</dcterms:created>
  <dcterms:modified xsi:type="dcterms:W3CDTF">2017-04-21T13:30:59Z</dcterms:modified>
</cp:coreProperties>
</file>