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9" r:id="rId2"/>
    <p:sldId id="257" r:id="rId3"/>
    <p:sldId id="262" r:id="rId4"/>
    <p:sldId id="260" r:id="rId5"/>
    <p:sldId id="261" r:id="rId6"/>
    <p:sldId id="263" r:id="rId7"/>
    <p:sldId id="264" r:id="rId8"/>
    <p:sldId id="269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>
      <p:cViewPr varScale="1">
        <p:scale>
          <a:sx n="69" d="100"/>
          <a:sy n="69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79325B-6520-431B-813C-ABD3E09DAB98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A57756-8B15-42EB-9FA3-EA229694AB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636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3F871-EAF6-44B0-9CF1-D23580FCC551}" type="slidenum">
              <a:rPr lang="ru-RU" smtClean="0"/>
              <a:t>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ВЕО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906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400800" cy="1440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7DB4-1BCB-4959-8DD9-6A15E51D768B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0C58-6C33-4421-9AE9-C77C5608D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010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79712" y="1600200"/>
            <a:ext cx="6707088" cy="45259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0C58-6C33-4421-9AE9-C77C5608D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753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051720" y="274638"/>
            <a:ext cx="442528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0C58-6C33-4421-9AE9-C77C5608D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27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7DB4-1BCB-4959-8DD9-6A15E51D768B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0C58-6C33-4421-9AE9-C77C5608D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148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933056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2636912"/>
            <a:ext cx="7772400" cy="12841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7DB4-1BCB-4959-8DD9-6A15E51D768B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0C58-6C33-4421-9AE9-C77C5608D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86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05675" y="1578563"/>
            <a:ext cx="339052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08104" y="1600200"/>
            <a:ext cx="31786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7DB4-1BCB-4959-8DD9-6A15E51D768B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0C58-6C33-4421-9AE9-C77C5608D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705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07704" y="1535113"/>
            <a:ext cx="331236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07704" y="2204864"/>
            <a:ext cx="33201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92080" y="1535113"/>
            <a:ext cx="33947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92080" y="2174875"/>
            <a:ext cx="33947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7DB4-1BCB-4959-8DD9-6A15E51D768B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0C58-6C33-4421-9AE9-C77C5608D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060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7DB4-1BCB-4959-8DD9-6A15E51D768B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0C58-6C33-4421-9AE9-C77C5608D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60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7DB4-1BCB-4959-8DD9-6A15E51D768B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0C58-6C33-4421-9AE9-C77C5608D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820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60648"/>
            <a:ext cx="2576265" cy="7920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273050"/>
            <a:ext cx="40427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9712" y="1196752"/>
            <a:ext cx="2520280" cy="496855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7DB4-1BCB-4959-8DD9-6A15E51D768B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0C58-6C33-4421-9AE9-C77C5608D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228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4797152"/>
            <a:ext cx="64087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67744" y="404664"/>
            <a:ext cx="6048672" cy="41764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67744" y="5373216"/>
            <a:ext cx="640871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7DB4-1BCB-4959-8DD9-6A15E51D768B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0C58-6C33-4421-9AE9-C77C5608D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02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07704" y="1600200"/>
            <a:ext cx="677909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C7DB4-1BCB-4959-8DD9-6A15E51D768B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60C58-6C33-4421-9AE9-C77C5608D0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05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i="1" kern="1200">
          <a:solidFill>
            <a:schemeClr val="accent2">
              <a:lumMod val="75000"/>
            </a:schemeClr>
          </a:solidFill>
          <a:latin typeface="Book Antiqua" panose="0204060205030503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Book Antiqua" panose="020406020503050303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Book Antiqua" panose="0204060205030503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ook Antiqua" panose="0204060205030503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Book Antiqua" panose="0204060205030503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Book Antiqua" panose="0204060205030503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Муниципальное бюджетное  дошкольное образовательное учреждение детский сад № 32 « Теремок» комбинированного вида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907704" y="1412776"/>
            <a:ext cx="7056784" cy="52565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i="1" dirty="0" smtClean="0">
                <a:solidFill>
                  <a:srgbClr val="002060"/>
                </a:solidFill>
              </a:rPr>
              <a:t>Пособие выполнила учитель – логопед Курлова Людмила Александровна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D:\фото\взаимосвязь логопеда и психолога\DSC027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0" y="-12001500"/>
            <a:ext cx="288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фото\взаимосвязь логопеда и психолога\DSC027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0" y="-12001500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Desktop\очк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564904"/>
            <a:ext cx="3744415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69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2434282"/>
          </a:xfrm>
        </p:spPr>
        <p:txBody>
          <a:bodyPr>
            <a:normAutofit fontScale="90000"/>
          </a:bodyPr>
          <a:lstStyle/>
          <a:p>
            <a:r>
              <a:rPr lang="ru-RU" sz="2800" b="1" i="0" dirty="0" smtClean="0">
                <a:solidFill>
                  <a:srgbClr val="C00000"/>
                </a:solidFill>
              </a:rPr>
              <a:t/>
            </a:r>
            <a:br>
              <a:rPr lang="ru-RU" sz="2800" b="1" i="0" dirty="0" smtClean="0">
                <a:solidFill>
                  <a:srgbClr val="C00000"/>
                </a:solidFill>
              </a:rPr>
            </a:br>
            <a:r>
              <a:rPr lang="ru-RU" sz="2800" b="1" i="0" dirty="0">
                <a:solidFill>
                  <a:srgbClr val="C00000"/>
                </a:solidFill>
              </a:rPr>
              <a:t/>
            </a:r>
            <a:br>
              <a:rPr lang="ru-RU" sz="2800" b="1" i="0" dirty="0">
                <a:solidFill>
                  <a:srgbClr val="C00000"/>
                </a:solidFill>
              </a:rPr>
            </a:br>
            <a:r>
              <a:rPr lang="ru-RU" sz="2800" b="1" i="0" dirty="0" smtClean="0">
                <a:solidFill>
                  <a:srgbClr val="C00000"/>
                </a:solidFill>
              </a:rPr>
              <a:t/>
            </a:r>
            <a:br>
              <a:rPr lang="ru-RU" sz="2800" b="1" i="0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На </a:t>
            </a:r>
            <a:r>
              <a:rPr lang="ru-RU" sz="2800" b="1" dirty="0">
                <a:solidFill>
                  <a:srgbClr val="C00000"/>
                </a:solidFill>
              </a:rPr>
              <a:t>развитие тактильных </a:t>
            </a:r>
            <a:r>
              <a:rPr lang="ru-RU" sz="2800" b="1" dirty="0" smtClean="0">
                <a:solidFill>
                  <a:srgbClr val="C00000"/>
                </a:solidFill>
              </a:rPr>
              <a:t>ощущений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400" b="1" i="0" dirty="0">
                <a:solidFill>
                  <a:srgbClr val="002060"/>
                </a:solidFill>
              </a:rPr>
              <a:t>Игра: «Угадай что в </a:t>
            </a:r>
            <a:r>
              <a:rPr lang="ru-RU" sz="2400" b="1" i="0" dirty="0" smtClean="0">
                <a:solidFill>
                  <a:srgbClr val="002060"/>
                </a:solidFill>
              </a:rPr>
              <a:t>шарике»</a:t>
            </a:r>
            <a:r>
              <a:rPr lang="ru-RU" sz="2400" i="0" dirty="0">
                <a:solidFill>
                  <a:srgbClr val="002060"/>
                </a:solidFill>
              </a:rPr>
              <a:t/>
            </a:r>
            <a:br>
              <a:rPr lang="ru-RU" sz="2400" i="0" dirty="0">
                <a:solidFill>
                  <a:srgbClr val="002060"/>
                </a:solidFill>
              </a:rPr>
            </a:br>
            <a:r>
              <a:rPr lang="ru-RU" sz="2400" b="1" i="0" dirty="0" smtClean="0">
                <a:solidFill>
                  <a:srgbClr val="002060"/>
                </a:solidFill>
              </a:rPr>
              <a:t>Цель</a:t>
            </a:r>
            <a:r>
              <a:rPr lang="ru-RU" sz="2400" b="1" i="0" dirty="0">
                <a:solidFill>
                  <a:srgbClr val="002060"/>
                </a:solidFill>
              </a:rPr>
              <a:t>: </a:t>
            </a:r>
            <a:r>
              <a:rPr lang="ru-RU" sz="2400" i="0" dirty="0">
                <a:solidFill>
                  <a:srgbClr val="002060"/>
                </a:solidFill>
              </a:rPr>
              <a:t/>
            </a:r>
            <a:br>
              <a:rPr lang="ru-RU" sz="2400" i="0" dirty="0">
                <a:solidFill>
                  <a:srgbClr val="002060"/>
                </a:solidFill>
              </a:rPr>
            </a:br>
            <a:r>
              <a:rPr lang="ru-RU" sz="2400" i="0" dirty="0">
                <a:solidFill>
                  <a:srgbClr val="002060"/>
                </a:solidFill>
              </a:rPr>
              <a:t>Развитие тактильных ощущений.</a:t>
            </a:r>
            <a:br>
              <a:rPr lang="ru-RU" sz="2400" i="0" dirty="0">
                <a:solidFill>
                  <a:srgbClr val="002060"/>
                </a:solidFill>
              </a:rPr>
            </a:br>
            <a:r>
              <a:rPr lang="ru-RU" sz="2400" i="0" dirty="0">
                <a:solidFill>
                  <a:srgbClr val="002060"/>
                </a:solidFill>
              </a:rPr>
              <a:t>Обобщать словарь – признаков (синий, зеленый, красный, шуршащий, колючий, мягкий, твердый, звенящий, скрипящий, мелкий, круглый, острый и т.д.).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800" b="1" i="0" dirty="0">
                <a:solidFill>
                  <a:srgbClr val="C00000"/>
                </a:solidFill>
              </a:rPr>
              <a:t/>
            </a:r>
            <a:br>
              <a:rPr lang="ru-RU" sz="2800" b="1" i="0" dirty="0">
                <a:solidFill>
                  <a:srgbClr val="C00000"/>
                </a:solidFill>
              </a:rPr>
            </a:br>
            <a:endParaRPr lang="ru-RU" sz="2800" b="1" i="0" dirty="0">
              <a:solidFill>
                <a:srgbClr val="C00000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212976"/>
            <a:ext cx="4392488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7063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16632"/>
            <a:ext cx="6779096" cy="1584176"/>
          </a:xfrm>
        </p:spPr>
        <p:txBody>
          <a:bodyPr>
            <a:noAutofit/>
          </a:bodyPr>
          <a:lstStyle/>
          <a:p>
            <a:r>
              <a:rPr lang="ru-RU" sz="2400" i="0" dirty="0">
                <a:solidFill>
                  <a:srgbClr val="002060"/>
                </a:solidFill>
                <a:latin typeface="Times New Roman" pitchFamily="18" charset="0"/>
              </a:rPr>
              <a:t>Во время игр и выполнения заданий (перечисленных выше) с шариками, происходит непроизвольный массаж пальцев рук.</a:t>
            </a:r>
            <a:br>
              <a:rPr lang="ru-RU" sz="2400" i="0" dirty="0">
                <a:solidFill>
                  <a:srgbClr val="002060"/>
                </a:solidFill>
                <a:latin typeface="Times New Roman" pitchFamily="18" charset="0"/>
              </a:rPr>
            </a:br>
            <a:endParaRPr lang="ru-RU" sz="2400" i="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772816"/>
            <a:ext cx="5832648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108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498178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i="0" dirty="0" smtClean="0">
                <a:solidFill>
                  <a:srgbClr val="C00000"/>
                </a:solidFill>
                <a:latin typeface="Times New Roman" pitchFamily="18" charset="0"/>
              </a:rPr>
              <a:t>Все </a:t>
            </a:r>
            <a:r>
              <a:rPr lang="ru-RU" sz="2400" i="0" dirty="0">
                <a:solidFill>
                  <a:srgbClr val="C00000"/>
                </a:solidFill>
                <a:latin typeface="Times New Roman" pitchFamily="18" charset="0"/>
              </a:rPr>
              <a:t>вышеизложенное, позволяет сделать </a:t>
            </a:r>
            <a:r>
              <a:rPr lang="ru-RU" sz="2400" b="1" i="0" dirty="0">
                <a:solidFill>
                  <a:srgbClr val="C00000"/>
                </a:solidFill>
                <a:latin typeface="Times New Roman" pitchFamily="18" charset="0"/>
              </a:rPr>
              <a:t>вывод:</a:t>
            </a:r>
            <a:r>
              <a:rPr lang="ru-RU" sz="2400" i="0" dirty="0">
                <a:solidFill>
                  <a:srgbClr val="C00000"/>
                </a:solidFill>
                <a:latin typeface="Times New Roman" pitchFamily="18" charset="0"/>
              </a:rPr>
              <a:t> построение образовательного процесса с использованием нетрадиционного игрового материала помогает решить следующие задачи</a:t>
            </a:r>
            <a:r>
              <a:rPr lang="ru-RU" sz="2400" dirty="0"/>
              <a:t>: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1916832"/>
            <a:ext cx="6779096" cy="4209331"/>
          </a:xfrm>
        </p:spPr>
        <p:txBody>
          <a:bodyPr>
            <a:normAutofit/>
          </a:bodyPr>
          <a:lstStyle/>
          <a:p>
            <a:pPr lvl="0"/>
            <a:r>
              <a:rPr lang="ru-RU" sz="2600" dirty="0" smtClean="0"/>
              <a:t>автоматизация </a:t>
            </a:r>
            <a:r>
              <a:rPr lang="ru-RU" sz="2600" dirty="0"/>
              <a:t>и дифференциация звуков;</a:t>
            </a:r>
          </a:p>
          <a:p>
            <a:pPr lvl="0"/>
            <a:r>
              <a:rPr lang="ru-RU" sz="2600" dirty="0"/>
              <a:t>развитие и совершенствование навыков звукового анализа слов;</a:t>
            </a:r>
          </a:p>
          <a:p>
            <a:pPr lvl="0"/>
            <a:r>
              <a:rPr lang="ru-RU" sz="2600" dirty="0"/>
              <a:t>развитие ориентировки в пространстве и зрительно-моторной координации;</a:t>
            </a:r>
          </a:p>
          <a:p>
            <a:pPr lvl="0"/>
            <a:r>
              <a:rPr lang="ru-RU" sz="2600" dirty="0"/>
              <a:t>развитие психических процессов: восприятия, внимания, памяти.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383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07704" y="188640"/>
            <a:ext cx="6779096" cy="6192688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«Сделать </a:t>
            </a:r>
            <a:r>
              <a:rPr lang="ru-RU" b="1" dirty="0">
                <a:solidFill>
                  <a:srgbClr val="7030A0"/>
                </a:solidFill>
              </a:rPr>
              <a:t>серьезное занятие для ребенка занимательным – вот задача первоначального </a:t>
            </a:r>
            <a:r>
              <a:rPr lang="ru-RU" b="1" dirty="0" smtClean="0">
                <a:solidFill>
                  <a:srgbClr val="7030A0"/>
                </a:solidFill>
              </a:rPr>
              <a:t>обучения»</a:t>
            </a:r>
            <a:r>
              <a:rPr lang="ru-RU" b="1" dirty="0">
                <a:solidFill>
                  <a:srgbClr val="7030A0"/>
                </a:solidFill>
              </a:rPr>
              <a:t/>
            </a:r>
            <a:br>
              <a:rPr lang="ru-RU" b="1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К.Д. Ушинский</a:t>
            </a:r>
          </a:p>
        </p:txBody>
      </p:sp>
    </p:spTree>
    <p:extLst>
      <p:ext uri="{BB962C8B-B14F-4D97-AF65-F5344CB8AC3E}">
        <p14:creationId xmlns:p14="http://schemas.microsoft.com/office/powerpoint/2010/main" val="107001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64219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</a:rPr>
              <a:t>Многофункциональная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</a:rPr>
              <a:t>дидактическая логопедическая игрушка «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</a:rPr>
              <a:t>Логошарик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</a:rPr>
              <a:t>»</a:t>
            </a:r>
            <a:br>
              <a:rPr lang="ru-RU" sz="3600" b="1" dirty="0">
                <a:solidFill>
                  <a:srgbClr val="002060"/>
                </a:solidFill>
                <a:latin typeface="Times New Roman" pitchFamily="18" charset="0"/>
              </a:rPr>
            </a:br>
            <a:endParaRPr lang="ru-RU" sz="36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988840"/>
            <a:ext cx="4896544" cy="4137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184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979712" y="188640"/>
            <a:ext cx="6707088" cy="1728192"/>
          </a:xfrm>
        </p:spPr>
        <p:txBody>
          <a:bodyPr>
            <a:normAutofit fontScale="90000"/>
          </a:bodyPr>
          <a:lstStyle/>
          <a:p>
            <a:r>
              <a:rPr lang="ru-RU" sz="3600" b="1" i="0" dirty="0" smtClean="0">
                <a:solidFill>
                  <a:srgbClr val="C00000"/>
                </a:solidFill>
                <a:latin typeface="Times New Roman" pitchFamily="18" charset="0"/>
              </a:rPr>
              <a:t/>
            </a:r>
            <a:br>
              <a:rPr lang="ru-RU" sz="3600" b="1" i="0" dirty="0" smtClean="0">
                <a:solidFill>
                  <a:srgbClr val="C00000"/>
                </a:solidFill>
                <a:latin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</a:rPr>
              <a:t>Назначение пособия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</a:rPr>
              <a:t>Использование пособия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</a:rPr>
              <a:t>«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</a:rPr>
              <a:t>Логошарик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</a:rPr>
              <a:t>» в качестве сюрпризного игрового момента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endParaRPr lang="ru-RU" sz="36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123728" y="2276872"/>
            <a:ext cx="6563072" cy="4320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7524328" y="6381328"/>
            <a:ext cx="1368152" cy="365125"/>
          </a:xfrm>
        </p:spPr>
        <p:txBody>
          <a:bodyPr/>
          <a:lstStyle/>
          <a:p>
            <a:r>
              <a:rPr lang="ru-RU" sz="2000" dirty="0" smtClean="0">
                <a:latin typeface="Cheshirskiy Cat" pitchFamily="34" charset="0"/>
              </a:rPr>
              <a:t>ВЕО</a:t>
            </a:r>
            <a:endParaRPr lang="ru-RU" dirty="0">
              <a:latin typeface="Cheshirskiy Cat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420888"/>
            <a:ext cx="5256584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554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6779096" cy="1440160"/>
          </a:xfrm>
        </p:spPr>
        <p:txBody>
          <a:bodyPr>
            <a:noAutofit/>
          </a:bodyPr>
          <a:lstStyle/>
          <a:p>
            <a:r>
              <a:rPr lang="ru-RU" sz="3200" i="0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ru-RU" sz="3200" i="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</a:rPr>
              <a:t>Во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</a:rPr>
              <a:t>время проведения артикуляционной гимнастики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 smtClean="0"/>
              <a:t> </a:t>
            </a:r>
            <a:endParaRPr lang="ru-RU" sz="36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600200"/>
            <a:ext cx="5328592" cy="4525963"/>
          </a:xfrm>
        </p:spPr>
      </p:pic>
    </p:spTree>
    <p:extLst>
      <p:ext uri="{BB962C8B-B14F-4D97-AF65-F5344CB8AC3E}">
        <p14:creationId xmlns:p14="http://schemas.microsoft.com/office/powerpoint/2010/main" val="182525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922114"/>
          </a:xfrm>
        </p:spPr>
        <p:txBody>
          <a:bodyPr>
            <a:no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ru-RU" sz="2800" b="1" i="0" dirty="0" smtClean="0"/>
              <a:t/>
            </a:r>
            <a:br>
              <a:rPr lang="ru-RU" sz="2800" b="1" i="0" dirty="0" smtClean="0"/>
            </a:br>
            <a:r>
              <a:rPr lang="ru-RU" sz="2800" b="1" i="0" dirty="0" smtClean="0"/>
              <a:t/>
            </a:r>
            <a:br>
              <a:rPr lang="ru-RU" sz="2800" b="1" i="0" dirty="0" smtClean="0"/>
            </a:br>
            <a:r>
              <a:rPr lang="ru-RU" sz="2800" b="1" i="0" dirty="0" smtClean="0"/>
              <a:t/>
            </a:r>
            <a:br>
              <a:rPr lang="ru-RU" sz="2800" b="1" i="0" dirty="0" smtClean="0"/>
            </a:br>
            <a:r>
              <a:rPr lang="ru-RU" sz="2800" b="1" i="0" dirty="0" smtClean="0"/>
              <a:t/>
            </a:r>
            <a:br>
              <a:rPr lang="ru-RU" sz="2800" b="1" i="0" dirty="0" smtClean="0"/>
            </a:br>
            <a:r>
              <a:rPr lang="ru-RU" sz="2800" b="1" i="0" dirty="0"/>
              <a:t/>
            </a:r>
            <a:br>
              <a:rPr lang="ru-RU" sz="2800" b="1" i="0" dirty="0"/>
            </a:br>
            <a:r>
              <a:rPr lang="ru-RU" sz="2400" b="1" dirty="0" smtClean="0">
                <a:solidFill>
                  <a:srgbClr val="002060"/>
                </a:solidFill>
              </a:rPr>
              <a:t>На </a:t>
            </a:r>
            <a:r>
              <a:rPr lang="ru-RU" sz="2400" b="1" dirty="0">
                <a:solidFill>
                  <a:srgbClr val="002060"/>
                </a:solidFill>
              </a:rPr>
              <a:t>индивидуальных занятиях по постановке </a:t>
            </a:r>
            <a:r>
              <a:rPr lang="ru-RU" sz="2400" b="1" dirty="0" smtClean="0">
                <a:solidFill>
                  <a:srgbClr val="002060"/>
                </a:solidFill>
              </a:rPr>
              <a:t>звуков.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i="0" dirty="0" smtClean="0">
                <a:solidFill>
                  <a:srgbClr val="002060"/>
                </a:solidFill>
              </a:rPr>
              <a:t> </a:t>
            </a:r>
            <a:br>
              <a:rPr lang="ru-RU" sz="2400" b="1" i="0" dirty="0" smtClean="0">
                <a:solidFill>
                  <a:srgbClr val="002060"/>
                </a:solidFill>
              </a:rPr>
            </a:br>
            <a:r>
              <a:rPr lang="ru-RU" sz="2400" i="0" dirty="0">
                <a:solidFill>
                  <a:srgbClr val="002060"/>
                </a:solidFill>
              </a:rPr>
              <a:t/>
            </a:r>
            <a:br>
              <a:rPr lang="ru-RU" sz="2400" i="0" dirty="0">
                <a:solidFill>
                  <a:srgbClr val="002060"/>
                </a:solidFill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800" b="1" i="0" dirty="0" smtClean="0"/>
              <a:t/>
            </a:r>
            <a:br>
              <a:rPr lang="ru-RU" sz="2800" b="1" i="0" dirty="0" smtClean="0"/>
            </a:br>
            <a:r>
              <a:rPr lang="ru-RU" sz="2800" b="1" i="0" dirty="0"/>
              <a:t/>
            </a:r>
            <a:br>
              <a:rPr lang="ru-RU" sz="2800" b="1" i="0" dirty="0"/>
            </a:br>
            <a:endParaRPr lang="ru-RU" sz="2800" b="1" i="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907704" y="1124744"/>
            <a:ext cx="3312368" cy="1440160"/>
          </a:xfrm>
        </p:spPr>
        <p:txBody>
          <a:bodyPr>
            <a:normAutofit/>
          </a:bodyPr>
          <a:lstStyle/>
          <a:p>
            <a:r>
              <a:rPr lang="ru-RU" sz="1800" i="1" dirty="0" smtClean="0">
                <a:solidFill>
                  <a:srgbClr val="002060"/>
                </a:solidFill>
              </a:rPr>
              <a:t>Игра « Научи </a:t>
            </a:r>
            <a:r>
              <a:rPr lang="ru-RU" sz="1800" i="1" dirty="0" err="1" smtClean="0">
                <a:solidFill>
                  <a:srgbClr val="002060"/>
                </a:solidFill>
              </a:rPr>
              <a:t>Логошарика</a:t>
            </a:r>
            <a:r>
              <a:rPr lang="ru-RU" sz="1800" i="1" dirty="0" smtClean="0">
                <a:solidFill>
                  <a:srgbClr val="002060"/>
                </a:solidFill>
              </a:rPr>
              <a:t>»</a:t>
            </a:r>
          </a:p>
          <a:p>
            <a:r>
              <a:rPr lang="ru-RU" sz="1800" i="1" dirty="0" smtClean="0">
                <a:solidFill>
                  <a:srgbClr val="002060"/>
                </a:solidFill>
              </a:rPr>
              <a:t>Цель: </a:t>
            </a:r>
            <a:r>
              <a:rPr lang="ru-RU" sz="1800" i="1" dirty="0">
                <a:solidFill>
                  <a:srgbClr val="002060"/>
                </a:solidFill>
              </a:rPr>
              <a:t>Развитие речевого дыхания и автоматизация звука в слогах.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5292080" y="1124744"/>
            <a:ext cx="3394720" cy="1368152"/>
          </a:xfrm>
        </p:spPr>
        <p:txBody>
          <a:bodyPr>
            <a:normAutofit fontScale="25000" lnSpcReduction="20000"/>
          </a:bodyPr>
          <a:lstStyle/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sz="7200" i="1" dirty="0" smtClean="0">
                <a:solidFill>
                  <a:srgbClr val="002060"/>
                </a:solidFill>
              </a:rPr>
              <a:t>Игра «Веселая </a:t>
            </a:r>
            <a:r>
              <a:rPr lang="ru-RU" sz="7200" i="1" dirty="0">
                <a:solidFill>
                  <a:srgbClr val="002060"/>
                </a:solidFill>
              </a:rPr>
              <a:t>песенка» </a:t>
            </a:r>
          </a:p>
          <a:p>
            <a:r>
              <a:rPr lang="ru-RU" sz="7200" i="1" dirty="0" smtClean="0">
                <a:solidFill>
                  <a:srgbClr val="002060"/>
                </a:solidFill>
              </a:rPr>
              <a:t>Цель</a:t>
            </a:r>
            <a:r>
              <a:rPr lang="ru-RU" sz="7200" i="1" dirty="0">
                <a:solidFill>
                  <a:srgbClr val="002060"/>
                </a:solidFill>
              </a:rPr>
              <a:t>: Развитие речевого дыхания и    автоматизация звука в слогах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329" y="2818967"/>
            <a:ext cx="3096344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854971"/>
            <a:ext cx="3024336" cy="3456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06199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  <p:bldP spid="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42617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Красные, синие и зеленые шарики используются на индивидуальных и фронтальных занятиях при формировании фонематического слуха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772816"/>
            <a:ext cx="6563072" cy="435334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Игра: «Угадай что звучит?»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Цель: </a:t>
            </a:r>
            <a:r>
              <a:rPr lang="ru-RU" sz="2000" dirty="0" smtClean="0">
                <a:solidFill>
                  <a:srgbClr val="002060"/>
                </a:solidFill>
              </a:rPr>
              <a:t>Развивать фонематическое восприятие и слух.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Игра: «Собери змейку».</a:t>
            </a:r>
            <a:endParaRPr lang="ru-RU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Цель: </a:t>
            </a:r>
            <a:r>
              <a:rPr lang="ru-RU" sz="2000" dirty="0" smtClean="0">
                <a:solidFill>
                  <a:srgbClr val="002060"/>
                </a:solidFill>
              </a:rPr>
              <a:t>Развитие </a:t>
            </a:r>
            <a:r>
              <a:rPr lang="ru-RU" sz="2000" dirty="0">
                <a:solidFill>
                  <a:srgbClr val="002060"/>
                </a:solidFill>
              </a:rPr>
              <a:t>зрительно – моторной </a:t>
            </a:r>
            <a:r>
              <a:rPr lang="ru-RU" sz="2000" dirty="0" smtClean="0">
                <a:solidFill>
                  <a:srgbClr val="002060"/>
                </a:solidFill>
              </a:rPr>
              <a:t>координации.</a:t>
            </a:r>
            <a:endParaRPr lang="ru-RU" sz="2000" dirty="0">
              <a:solidFill>
                <a:srgbClr val="002060"/>
              </a:solidFill>
            </a:endParaRPr>
          </a:p>
          <a:p>
            <a:pPr marL="0" lvl="0" indent="0">
              <a:buNone/>
            </a:pPr>
            <a:r>
              <a:rPr lang="ru-RU" sz="2000" dirty="0">
                <a:solidFill>
                  <a:srgbClr val="002060"/>
                </a:solidFill>
              </a:rPr>
              <a:t>Стимуляция тактильных ощущений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Игра</a:t>
            </a:r>
            <a:r>
              <a:rPr lang="ru-RU" sz="2000" b="1" dirty="0">
                <a:solidFill>
                  <a:srgbClr val="002060"/>
                </a:solidFill>
              </a:rPr>
              <a:t>: «Гусеница»</a:t>
            </a:r>
            <a:endParaRPr lang="ru-RU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Цель: </a:t>
            </a:r>
            <a:r>
              <a:rPr lang="ru-RU" sz="2000" dirty="0">
                <a:solidFill>
                  <a:srgbClr val="002060"/>
                </a:solidFill>
              </a:rPr>
              <a:t>Автоматизация звуков в слогах и словах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Игра</a:t>
            </a:r>
            <a:r>
              <a:rPr lang="ru-RU" sz="2000" b="1" dirty="0">
                <a:solidFill>
                  <a:srgbClr val="002060"/>
                </a:solidFill>
              </a:rPr>
              <a:t>: «Кто больше?»</a:t>
            </a:r>
            <a:endParaRPr lang="ru-RU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</a:rPr>
              <a:t>Цель: </a:t>
            </a:r>
            <a:r>
              <a:rPr lang="ru-RU" sz="2000" dirty="0" smtClean="0">
                <a:solidFill>
                  <a:srgbClr val="002060"/>
                </a:solidFill>
              </a:rPr>
              <a:t>Автоматизация </a:t>
            </a:r>
            <a:r>
              <a:rPr lang="ru-RU" sz="2000" dirty="0">
                <a:solidFill>
                  <a:srgbClr val="002060"/>
                </a:solidFill>
              </a:rPr>
              <a:t>и дифференциация </a:t>
            </a:r>
            <a:r>
              <a:rPr lang="ru-RU" sz="2000" dirty="0" smtClean="0">
                <a:solidFill>
                  <a:srgbClr val="002060"/>
                </a:solidFill>
              </a:rPr>
              <a:t>звуков, </a:t>
            </a:r>
            <a:r>
              <a:rPr lang="ru-RU" sz="2000" dirty="0">
                <a:solidFill>
                  <a:srgbClr val="002060"/>
                </a:solidFill>
              </a:rPr>
              <a:t>р</a:t>
            </a:r>
            <a:r>
              <a:rPr lang="ru-RU" sz="2000" dirty="0" smtClean="0">
                <a:solidFill>
                  <a:srgbClr val="002060"/>
                </a:solidFill>
              </a:rPr>
              <a:t>азвитие </a:t>
            </a:r>
            <a:r>
              <a:rPr lang="ru-RU" sz="2000" dirty="0" err="1">
                <a:solidFill>
                  <a:srgbClr val="002060"/>
                </a:solidFill>
              </a:rPr>
              <a:t>речедвигательного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анализатора, развитие </a:t>
            </a:r>
            <a:r>
              <a:rPr lang="ru-RU" sz="2000" dirty="0">
                <a:solidFill>
                  <a:srgbClr val="002060"/>
                </a:solidFill>
              </a:rPr>
              <a:t>и совершенствование навыков звукового анализа слов.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404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836712"/>
            <a:ext cx="6264696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619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706090"/>
          </a:xfrm>
        </p:spPr>
        <p:txBody>
          <a:bodyPr>
            <a:normAutofit fontScale="90000"/>
          </a:bodyPr>
          <a:lstStyle/>
          <a:p>
            <a:r>
              <a:rPr lang="ru-RU" sz="4000" b="1" i="0" dirty="0" smtClean="0">
                <a:solidFill>
                  <a:srgbClr val="C00000"/>
                </a:solidFill>
                <a:latin typeface="Times New Roman" pitchFamily="18" charset="0"/>
              </a:rPr>
              <a:t/>
            </a:r>
            <a:br>
              <a:rPr lang="ru-RU" sz="4000" b="1" i="0" dirty="0" smtClean="0">
                <a:solidFill>
                  <a:srgbClr val="C00000"/>
                </a:solidFill>
                <a:latin typeface="Times New Roman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</a:rPr>
              <a:t>При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</a:rPr>
              <a:t>обучении грамоте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907704" y="1052736"/>
            <a:ext cx="3312368" cy="1122139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3600" b="0" dirty="0" smtClean="0">
                <a:solidFill>
                  <a:srgbClr val="002060"/>
                </a:solidFill>
              </a:rPr>
              <a:t>Игра</a:t>
            </a:r>
            <a:r>
              <a:rPr lang="ru-RU" sz="3600" b="0" dirty="0">
                <a:solidFill>
                  <a:srgbClr val="002060"/>
                </a:solidFill>
              </a:rPr>
              <a:t>: «Подбери звуку шарик»</a:t>
            </a:r>
          </a:p>
          <a:p>
            <a:r>
              <a:rPr lang="ru-RU" sz="3600" b="0" dirty="0">
                <a:solidFill>
                  <a:srgbClr val="002060"/>
                </a:solidFill>
              </a:rPr>
              <a:t>Цель: Развивать фонематический слух.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708920"/>
            <a:ext cx="2952328" cy="3456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5292080" y="980728"/>
            <a:ext cx="3394720" cy="1194147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r>
              <a:rPr lang="ru-RU" sz="5600" b="0" dirty="0" smtClean="0">
                <a:solidFill>
                  <a:srgbClr val="002060"/>
                </a:solidFill>
              </a:rPr>
              <a:t>Игра</a:t>
            </a:r>
            <a:r>
              <a:rPr lang="ru-RU" sz="5600" b="0" dirty="0">
                <a:solidFill>
                  <a:srgbClr val="002060"/>
                </a:solidFill>
              </a:rPr>
              <a:t>: «Помоги </a:t>
            </a:r>
            <a:r>
              <a:rPr lang="ru-RU" sz="5600" b="0" dirty="0" err="1">
                <a:solidFill>
                  <a:srgbClr val="002060"/>
                </a:solidFill>
              </a:rPr>
              <a:t>Логошарику</a:t>
            </a:r>
            <a:r>
              <a:rPr lang="ru-RU" sz="5600" b="0" dirty="0">
                <a:solidFill>
                  <a:srgbClr val="002060"/>
                </a:solidFill>
              </a:rPr>
              <a:t>»</a:t>
            </a:r>
          </a:p>
          <a:p>
            <a:r>
              <a:rPr lang="ru-RU" sz="5600" b="0" dirty="0">
                <a:solidFill>
                  <a:srgbClr val="002060"/>
                </a:solidFill>
              </a:rPr>
              <a:t>Цель: </a:t>
            </a:r>
            <a:r>
              <a:rPr lang="ru-RU" sz="5600" b="0" dirty="0" smtClean="0">
                <a:solidFill>
                  <a:srgbClr val="002060"/>
                </a:solidFill>
              </a:rPr>
              <a:t>Развитие </a:t>
            </a:r>
            <a:r>
              <a:rPr lang="ru-RU" sz="5600" b="0" dirty="0">
                <a:solidFill>
                  <a:srgbClr val="002060"/>
                </a:solidFill>
              </a:rPr>
              <a:t>мыслительных процессов.</a:t>
            </a:r>
          </a:p>
          <a:p>
            <a:pPr lvl="0"/>
            <a:r>
              <a:rPr lang="ru-RU" sz="5600" b="0" dirty="0">
                <a:solidFill>
                  <a:srgbClr val="002060"/>
                </a:solidFill>
              </a:rPr>
              <a:t>Развитие и совершенствование навыков звукового анализа слов.</a:t>
            </a:r>
          </a:p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708920"/>
            <a:ext cx="3024336" cy="3384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36811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</p:bldLst>
  </p:timing>
</p:sld>
</file>

<file path=ppt/theme/theme1.xml><?xml version="1.0" encoding="utf-8"?>
<a:theme xmlns:a="http://schemas.openxmlformats.org/drawingml/2006/main" name="весенний узо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весенний узор</Template>
  <TotalTime>228</TotalTime>
  <Words>241</Words>
  <Application>Microsoft Office PowerPoint</Application>
  <PresentationFormat>Экран (4:3)</PresentationFormat>
  <Paragraphs>45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весенний узор</vt:lpstr>
      <vt:lpstr>Муниципальное бюджетное  дошкольное образовательное учреждение детский сад № 32 « Теремок» комбинированного вида</vt:lpstr>
      <vt:lpstr>«Сделать серьезное занятие для ребенка занимательным – вот задача первоначального обучения» К.Д. Ушинский</vt:lpstr>
      <vt:lpstr> Многофункциональная дидактическая логопедическая игрушка «Логошарик» </vt:lpstr>
      <vt:lpstr> Назначение пособия Использование пособия  « Логошарик» в качестве сюрпризного игрового момента </vt:lpstr>
      <vt:lpstr> Во время проведения артикуляционной гимнастики  </vt:lpstr>
      <vt:lpstr>     На индивидуальных занятиях по постановке звуков.       </vt:lpstr>
      <vt:lpstr>Красные, синие и зеленые шарики используются на индивидуальных и фронтальных занятиях при формировании фонематического слуха</vt:lpstr>
      <vt:lpstr>Презентация PowerPoint</vt:lpstr>
      <vt:lpstr> При обучении грамоте  </vt:lpstr>
      <vt:lpstr>   На развитие тактильных ощущений Игра: «Угадай что в шарике» Цель:  Развитие тактильных ощущений. Обобщать словарь – признаков (синий, зеленый, красный, шуршащий, колючий, мягкий, твердый, звенящий, скрипящий, мелкий, круглый, острый и т.д.).  </vt:lpstr>
      <vt:lpstr>Во время игр и выполнения заданий (перечисленных выше) с шариками, происходит непроизвольный массаж пальцев рук. </vt:lpstr>
      <vt:lpstr> Все вышеизложенное, позволяет сделать вывод: построение образовательного процесса с использованием нетрадиционного игрового материала помогает решить следующие задачи: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 дошкольное образовательное учреждение детский сад № 32 « Теремок» комбинированного вида</dc:title>
  <dc:creator>User</dc:creator>
  <cp:lastModifiedBy>User</cp:lastModifiedBy>
  <cp:revision>18</cp:revision>
  <dcterms:created xsi:type="dcterms:W3CDTF">2015-10-20T11:23:34Z</dcterms:created>
  <dcterms:modified xsi:type="dcterms:W3CDTF">2015-11-02T07:17:19Z</dcterms:modified>
</cp:coreProperties>
</file>