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0" r:id="rId5"/>
    <p:sldId id="257" r:id="rId6"/>
    <p:sldId id="261" r:id="rId7"/>
    <p:sldId id="262" r:id="rId8"/>
    <p:sldId id="263" r:id="rId9"/>
    <p:sldId id="264" r:id="rId10"/>
    <p:sldId id="265" r:id="rId11"/>
    <p:sldId id="269" r:id="rId12"/>
    <p:sldId id="270" r:id="rId13"/>
    <p:sldId id="271" r:id="rId14"/>
    <p:sldId id="272" r:id="rId15"/>
    <p:sldId id="27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816" y="6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342000" y="369000"/>
            <a:ext cx="8460000" cy="612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://images.clipartbro.com/230/large-lake-clipart-230721.pn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4000" y="3133575"/>
            <a:ext cx="8496000" cy="3350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342000" y="369000"/>
            <a:ext cx="8460000" cy="612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 descr="http://cdn.xl.thumbs.canstockphoto.com/canstock8696699.jpg"/>
          <p:cNvPicPr>
            <a:picLocks noChangeAspect="1" noChangeArrowheads="1"/>
          </p:cNvPicPr>
          <p:nvPr userDrawn="1"/>
        </p:nvPicPr>
        <p:blipFill rotWithShape="1"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87500" y="369000"/>
            <a:ext cx="1714500" cy="157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342000" y="369000"/>
            <a:ext cx="8460000" cy="612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4" descr="http://cdn.xl.thumbs.canstockphoto.com/canstock8696699.jpg"/>
          <p:cNvPicPr>
            <a:picLocks noChangeAspect="1" noChangeArrowheads="1"/>
          </p:cNvPicPr>
          <p:nvPr userDrawn="1"/>
        </p:nvPicPr>
        <p:blipFill rotWithShape="1"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87500" y="369000"/>
            <a:ext cx="1714500" cy="157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1.bp.blogspot.com/-tTv2AVq982A/U7rlHVOcDSI/AAAAAAAAAsQ/_LWIQrvdmeU/s1600/smart_city_green.png"/>
          <p:cNvPicPr>
            <a:picLocks noChangeAspect="1" noChangeArrowheads="1"/>
          </p:cNvPicPr>
          <p:nvPr userDrawn="1"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1763" y="4869160"/>
            <a:ext cx="2232248" cy="1769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342000" y="369000"/>
            <a:ext cx="8460000" cy="612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https://cdn.vectorstock.com/i/thumbs/39,21/curled-corners-vector-13392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41687" y="5038587"/>
            <a:ext cx="1376663" cy="145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342000" y="369000"/>
            <a:ext cx="8460000" cy="612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https://cdn.vectorstock.com/i/thumbs/39,21/curled-corners-vector-13392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41687" y="5038587"/>
            <a:ext cx="1376663" cy="145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img3.proshkolu.ru/content/media/pic/std/3000000/2736000/2735550-cd9392461b8c3ebc.png"/>
          <p:cNvPicPr>
            <a:picLocks noChangeAspect="1" noChangeArrowheads="1"/>
          </p:cNvPicPr>
          <p:nvPr userDrawn="1"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2000" y="369000"/>
            <a:ext cx="2286000" cy="137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 cstate="email">
            <a:alphaModFix amt="5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2000" y="189000"/>
            <a:ext cx="8820000" cy="6480000"/>
          </a:xfrm>
          <a:prstGeom prst="rect">
            <a:avLst/>
          </a:prstGeom>
          <a:noFill/>
          <a:ln w="76200"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35614" y="264840"/>
            <a:ext cx="8672772" cy="6328320"/>
          </a:xfrm>
          <a:prstGeom prst="rect">
            <a:avLst/>
          </a:prstGeom>
          <a:noFill/>
          <a:ln w="7620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06000" y="333000"/>
            <a:ext cx="8532000" cy="6192000"/>
          </a:xfrm>
          <a:prstGeom prst="rect">
            <a:avLst/>
          </a:prstGeom>
          <a:noFill/>
          <a:ln w="76200"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gif"/><Relationship Id="rId4" Type="http://schemas.openxmlformats.org/officeDocument/2006/relationships/image" Target="../media/image33.jpeg"/><Relationship Id="rId9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838200" y="3135574"/>
            <a:ext cx="7200800" cy="9856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ru-RU" sz="1600" i="1" dirty="0">
              <a:solidFill>
                <a:schemeClr val="accent3">
                  <a:lumMod val="50000"/>
                </a:schemeClr>
              </a:solidFill>
              <a:cs typeface="Arial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33400"/>
            <a:ext cx="7772400" cy="5257800"/>
          </a:xfrm>
        </p:spPr>
        <p:txBody>
          <a:bodyPr/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 учреждение детский сад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32 « Теремок»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Деловая игра для педагогов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« Природа – главное средство экологического воспитания дошкольников»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Подготовила: 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                                          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старший воспитатель Волкова Е. А.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             2022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г.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21725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Лепесток «Рассуждай-ка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830763"/>
          </a:xfrm>
        </p:spPr>
        <p:txBody>
          <a:bodyPr/>
          <a:lstStyle/>
          <a:p>
            <a:pPr marL="0" indent="0">
              <a:buNone/>
            </a:pPr>
            <a:r>
              <a:rPr lang="ru-RU" sz="1400" b="1" dirty="0">
                <a:latin typeface="Times New Roman"/>
                <a:ea typeface="Times New Roman"/>
                <a:cs typeface="Times New Roman"/>
              </a:rPr>
              <a:t>6. Кто всю жизнь проводит в движении? Почему? </a:t>
            </a:r>
            <a:endParaRPr lang="ru-RU" sz="1400" b="1" i="1" dirty="0" smtClean="0">
              <a:latin typeface="Times New Roman"/>
              <a:ea typeface="Times New Roman"/>
              <a:cs typeface="Times New Roman"/>
            </a:endParaRPr>
          </a:p>
          <a:p>
            <a:pPr marL="0" indent="0">
              <a:buNone/>
            </a:pPr>
            <a:r>
              <a:rPr lang="ru-RU" sz="1400" i="1" dirty="0" smtClean="0">
                <a:latin typeface="Times New Roman"/>
                <a:ea typeface="Times New Roman"/>
                <a:cs typeface="Times New Roman"/>
              </a:rPr>
              <a:t>(Акула</a:t>
            </a:r>
            <a:r>
              <a:rPr lang="ru-RU" sz="1400" i="1" dirty="0">
                <a:latin typeface="Times New Roman"/>
                <a:ea typeface="Times New Roman"/>
                <a:cs typeface="Times New Roman"/>
              </a:rPr>
              <a:t>)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 (</a:t>
            </a:r>
            <a:r>
              <a:rPr lang="ru-RU" sz="1400" i="1" dirty="0">
                <a:latin typeface="Times New Roman"/>
                <a:ea typeface="Times New Roman"/>
                <a:cs typeface="Times New Roman"/>
              </a:rPr>
              <a:t>Акулы никогда не останавливаются, они находятся в движении с первого и до последнего момента жизни. Это объясняется тем, что у них нет плавательного пузыря, который есть в теле костистых рыб. Отсутствие плавательного, или, как его еще называют, воздушного пузыря, не позволяет акулам неподвижно «висеть» в воде. Тело акулы плотнее, чем вытесняемая им вода, поэтому акула может держаться на плаву только в том случае, если будет постоянно двигаться. Как это ни удивительно, но акула может утонуть, если на какое-то время остановится.)</a:t>
            </a:r>
            <a:br>
              <a:rPr lang="ru-RU" sz="1400" i="1" dirty="0">
                <a:latin typeface="Times New Roman"/>
                <a:ea typeface="Times New Roman"/>
                <a:cs typeface="Times New Roman"/>
              </a:rPr>
            </a:br>
            <a:r>
              <a:rPr lang="ru-RU" sz="1400" b="1" dirty="0">
                <a:latin typeface="Times New Roman"/>
                <a:ea typeface="Times New Roman"/>
                <a:cs typeface="Times New Roman"/>
              </a:rPr>
              <a:t>7. Зачем кашляют рыбы?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 </a:t>
            </a:r>
            <a:endParaRPr lang="ru-RU" sz="1400" dirty="0" smtClean="0">
              <a:latin typeface="Times New Roman"/>
              <a:ea typeface="Times New Roman"/>
              <a:cs typeface="Times New Roman"/>
            </a:endParaRPr>
          </a:p>
          <a:p>
            <a:pPr marL="0" indent="0">
              <a:buNone/>
            </a:pPr>
            <a:r>
              <a:rPr lang="ru-RU" sz="1400" i="1" dirty="0" smtClean="0">
                <a:latin typeface="Times New Roman"/>
                <a:ea typeface="Times New Roman"/>
                <a:cs typeface="Times New Roman"/>
              </a:rPr>
              <a:t>(</a:t>
            </a:r>
            <a:r>
              <a:rPr lang="ru-RU" sz="1400" i="1" dirty="0">
                <a:latin typeface="Times New Roman"/>
                <a:ea typeface="Times New Roman"/>
                <a:cs typeface="Times New Roman"/>
              </a:rPr>
              <a:t>очищают жабры от ила)</a:t>
            </a:r>
            <a:endParaRPr lang="ru-RU" sz="1400" dirty="0">
              <a:ea typeface="Calibri"/>
              <a:cs typeface="Times New Roman"/>
            </a:endParaRPr>
          </a:p>
          <a:p>
            <a:endParaRPr lang="ru-RU" sz="1400" dirty="0"/>
          </a:p>
        </p:txBody>
      </p:sp>
      <p:pic>
        <p:nvPicPr>
          <p:cNvPr id="5" name="Picture 2" descr="C:\Users\User\Desktop\2kak_narisovat_romashku_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329610"/>
            <a:ext cx="1295400" cy="119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4.bp.blogspot.com/-1yIau490_2s/UIhFxI0npFI/AAAAAAAALQU/gm_zV-y7qiY/s1600/mako+shark+world+record+biggest+in+the+world+australia+best+images+images+ever+photo+video+underwater+1500+2000+big+fishes+huge+world+record++caught+records+largest+IGFA+fish+ocean+sea+monster+giant+lb+pound+d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362200"/>
            <a:ext cx="4038600" cy="2590800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</p:pic>
    </p:spTree>
    <p:extLst>
      <p:ext uri="{BB962C8B-B14F-4D97-AF65-F5344CB8AC3E}">
        <p14:creationId xmlns:p14="http://schemas.microsoft.com/office/powerpoint/2010/main" val="1252214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59362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33400" y="533400"/>
            <a:ext cx="8153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Лепесток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«Поиграй-ка»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игра: « Перелет птиц»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Носова Е. В.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5 игра : « Узнай по объявлению»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Жукова М. М.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6 игра: « Вершки – корешки»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Жукова М.М.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 descr="C:\Users\User\Desktop\2kak_narisovat_romashku_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0135" y="533400"/>
            <a:ext cx="1295400" cy="119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 descr="C:\Users\User\Desktop\oblozhka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048000"/>
            <a:ext cx="4800600" cy="3124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310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3786" y="381000"/>
            <a:ext cx="8419214" cy="4343400"/>
          </a:xfrm>
        </p:spPr>
        <p:txBody>
          <a:bodyPr/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Лепесток «Отвечай-ка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1.Что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означает слово «экология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»?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2.Что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такое экологическое образование?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.Что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такое экологическое воспитание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?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4.Какова, на ваш взгляд, цель экологического воспитания в ДОУ?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5.Что такое экосистема?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User\Desktop\2kak_narisovat_romashku_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381000"/>
            <a:ext cx="1066800" cy="91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zodorov.ru/jivoj-mir-kuzeminok-poznavatelenij-marshrut-dlya-detej-i-rodit/16593_html_m7ba227c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2214650">
            <a:off x="6115906" y="4383309"/>
            <a:ext cx="1870615" cy="1940167"/>
          </a:xfrm>
          <a:prstGeom prst="ellipse">
            <a:avLst/>
          </a:prstGeom>
          <a:noFill/>
        </p:spPr>
      </p:pic>
      <p:pic>
        <p:nvPicPr>
          <p:cNvPr id="6" name="Picture 4" descr="http://kancmir-rostov.ru/shop-images1/full/7026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228600"/>
            <a:ext cx="2209800" cy="1828800"/>
          </a:xfrm>
          <a:prstGeom prst="rect">
            <a:avLst/>
          </a:prstGeom>
          <a:noFill/>
        </p:spPr>
      </p:pic>
      <p:pic>
        <p:nvPicPr>
          <p:cNvPr id="7" name="Picture 2" descr="http://el-ab.ru/foto3.png?i=12788&amp;k=foto-listev-dub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629258">
            <a:off x="697350" y="4134131"/>
            <a:ext cx="2209800" cy="22293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48363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6962"/>
          </a:xfrm>
        </p:spPr>
        <p:txBody>
          <a:bodyPr/>
          <a:lstStyle/>
          <a:p>
            <a:pPr algn="l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        Законы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охраны 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природы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Нельзя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жить на Земле и не брать, но брать надо рационально.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Всё, что есть на Земле, необходимо для её развития и развития человека.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Человек - не властелин природы; губя её, он губит самого себя.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 Охраняя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природу, мы сохраняем численность населения Земли.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5. Охрана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природы – часть борьбы за мир. Природа и война несовместимы.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21" descr="C:\Users\User\Desktop\5a2b7c7de98e6fba55ff140930790320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581400"/>
            <a:ext cx="3429000" cy="2819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913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>
          <a:xfrm>
            <a:off x="304799" y="310144"/>
            <a:ext cx="8488169" cy="6197298"/>
          </a:xfrm>
          <a:prstGeom prst="rect">
            <a:avLst/>
          </a:prstGeom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67200" y="1295400"/>
            <a:ext cx="17572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ВЕРОБОЙ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813061" y="1682821"/>
            <a:ext cx="23816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ОРОЖНИК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056492" y="2122649"/>
            <a:ext cx="18187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МАШКА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036999" y="2584314"/>
            <a:ext cx="16544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АПИВА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196784" y="3045977"/>
            <a:ext cx="21151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ДУВАНЧИК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263390" y="3494902"/>
            <a:ext cx="1547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КЛЮК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567639" y="3956567"/>
            <a:ext cx="27574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МАТ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-И-МАЧЕХА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004287" y="4418230"/>
            <a:ext cx="18204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ЧИСТОТ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Л</a:t>
            </a:r>
          </a:p>
        </p:txBody>
      </p:sp>
      <p:pic>
        <p:nvPicPr>
          <p:cNvPr id="17" name="Picture 4" descr="http://be-healthy-always.ru/wp-content/uploads/2017/01/%D0%BF%D0%BE%D0%B4%D0%BE%D1%80%D0%BE%D0%B6%D0%BD%D0%B8%D0%B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43813"/>
            <a:ext cx="2196819" cy="14404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16" descr="http://unesman.ru/wp-content/uploads/2015/07/mat-i-macheha.jpg.pagespeed.ce.r2wmMQiYI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051" y="1784214"/>
            <a:ext cx="2133600" cy="16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6" descr="http://misgemoroy.ru/articles/wp-content/uploads/2017/02/29301813-romashka-gemorroy-lecheni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3195" y="3432160"/>
            <a:ext cx="2102293" cy="1477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12" descr="http://www.playcast.ru/uploads/2016/05/30/18823464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6021" y="4885017"/>
            <a:ext cx="2071660" cy="1622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18" descr="http://zoozel.ru/gallery/images/912599_chistotel-primeneni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67623" y="343814"/>
            <a:ext cx="2025346" cy="14849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Picture 8" descr="http://vlchernaja.ru/wp-content/uploads/2016/06/nettl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67623" y="1828800"/>
            <a:ext cx="2133600" cy="152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Picture 2" descr="https://ds04.infourok.ru/uploads/ex/0f16/00026c8d-1a976c89/1/hello_html_m4e4f7e7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23476" y="3384414"/>
            <a:ext cx="2069493" cy="1477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Picture 14" descr="https://detboxfon.ru/uploads/images/z/h/u/zhuravlina_foto_5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723476" y="4873072"/>
            <a:ext cx="2069492" cy="16131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2091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8796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C:\Users\User\Desktop\1538249817_7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8610600" cy="62484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533400" y="2828836"/>
            <a:ext cx="80772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«Спасая родную природу, ты душу свою спасаешь, в сердцах благодарных потомков бессмертие обретаешь»</a:t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399392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4800" y="131174"/>
            <a:ext cx="8458200" cy="4494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b="1" dirty="0" smtClean="0"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Форма 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проведения: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методические  посиделки.</a:t>
            </a:r>
            <a:endParaRPr lang="ru-RU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Цель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: Создание обстановки психологического комфорта, нацеливание на практические действия в добром, позитивном общении.</a:t>
            </a:r>
            <a:endParaRPr lang="ru-RU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Задачи:</a:t>
            </a:r>
            <a:endParaRPr lang="ru-RU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1. Вызвать у педагогов осознание необходимости пополнять свои знания в области экологического воспитания и применять их в практической деятельности.</a:t>
            </a:r>
            <a:endParaRPr lang="ru-RU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2. Выделить наиболее перспективные идеи в организации 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воспитательно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 – образовательной работы с детьми.</a:t>
            </a:r>
            <a:endParaRPr lang="ru-RU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3. Создать в коллективе обстановку творческого поиска.</a:t>
            </a:r>
            <a:endParaRPr lang="ru-RU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4. Познакомить с нестандартной формой проведения методической работы в ДОУ.</a:t>
            </a:r>
            <a:endParaRPr lang="ru-RU" sz="1400" dirty="0">
              <a:ea typeface="Calibri"/>
              <a:cs typeface="Times New Roman"/>
            </a:endParaRPr>
          </a:p>
        </p:txBody>
      </p:sp>
      <p:pic>
        <p:nvPicPr>
          <p:cNvPr id="9" name="Picture 2" descr="http://detsadskazka.ucoz.ru/_si/0/202152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9400" y="4724400"/>
            <a:ext cx="1981200" cy="1672794"/>
          </a:xfrm>
          <a:prstGeom prst="round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94200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609600"/>
          </a:xfrm>
        </p:spPr>
        <p:txBody>
          <a:bodyPr/>
          <a:lstStyle/>
          <a:p>
            <a:pPr algn="l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            Лепесток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 «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Познай-ка»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57200" y="1143000"/>
            <a:ext cx="8305800" cy="5257800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.«Есть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 природы сердца безотказные, мудрые руки ее мастеров». Что означают эти слова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indent="0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2.Что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такое «экологическая цепочка»?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(Взаимосвязь между всем существующим на планете, в том числе и человеком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.)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3. Как вы объясните понятие «равновесие в мире природы»?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(Если много стало травоядных, обязательно увеличивается и поголовье хищников. Почему? Чтобы не съели всю траву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.)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Начиная с 1600 года около 150 видов животных вымерло на земле - из них более половины за последние 50 лет. По чьей вине? 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5. Какой вред приносит мусор природе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(Он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отнимает у растений и животных место для жизни, нарушает красоту природы, способствует получению травмы. Стекло может от солнечных лучей поджечь лес, бумага исчезает бесследно только через 10 лет, целлофановый пакет - через 250 лет, металлические банки гниют 100 лет, а стекло лежит 1000 лет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600" dirty="0"/>
          </a:p>
        </p:txBody>
      </p:sp>
      <p:pic>
        <p:nvPicPr>
          <p:cNvPr id="1026" name="Picture 2" descr="C:\Users\User\Desktop\2kak_narisovat_romashku_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81000"/>
            <a:ext cx="11430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0900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Лепесток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 «Читай-ка». </a:t>
            </a:r>
            <a:br>
              <a:rPr lang="ru-RU" sz="3200" b="1" dirty="0"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830763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Перечислите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писателей и поэтов, воспевавших русскую природу, с которыми знакомят детей в детском саду?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(Л. Толстой, С.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Аскаков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М. Пришвин, И. Соколов-Микитов, Н. Сладкова,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Паустовский, И. Акимушкина,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Снегирева, В. Чаплина, В. Бианки,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Чарушин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и др. Современные писатели – А. Иванова, В. Зотова)</a:t>
            </a:r>
          </a:p>
          <a:p>
            <a:pPr marL="0" indent="0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830763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 Назовите художников – анималистов и пейзажистов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Е.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Чарушин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Ю. Васнецов, И. И. Левитан, И.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И.Шишкин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А. Саврасов)</a:t>
            </a:r>
          </a:p>
          <a:p>
            <a:pPr marL="0" lvl="0" indent="127000" algn="just" fontAlgn="base">
              <a:spcBef>
                <a:spcPct val="0"/>
              </a:spcBef>
              <a:spcAft>
                <a:spcPct val="0"/>
              </a:spcAft>
              <a:buNone/>
            </a:pPr>
            <a:endParaRPr lang="ru-RU" sz="1400" b="1" i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 descr="C:\Users\User\Desktop\2kak_narisovat_romashku_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50874"/>
            <a:ext cx="1143000" cy="1020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stihi.moscow/pics/2016/03/02/122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63709" y="2971800"/>
            <a:ext cx="2209800" cy="1752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8" descr="https://kak2z.ru/my_img/img/2016/04/08/7aad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0" y="4495800"/>
            <a:ext cx="2514600" cy="1828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91730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683568" y="381000"/>
            <a:ext cx="7772400" cy="1066799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b="1" dirty="0">
              <a:ln>
                <a:solidFill>
                  <a:schemeClr val="bg1"/>
                </a:solidFill>
              </a:ln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Группа 1"/>
          <p:cNvGrpSpPr>
            <a:grpSpLocks/>
          </p:cNvGrpSpPr>
          <p:nvPr/>
        </p:nvGrpSpPr>
        <p:grpSpPr bwMode="auto">
          <a:xfrm>
            <a:off x="1285850" y="3068960"/>
            <a:ext cx="6715172" cy="3352438"/>
            <a:chOff x="607288" y="-815361"/>
            <a:chExt cx="7925152" cy="517581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607288" y="-815361"/>
              <a:ext cx="7925152" cy="5702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chemeClr val="accent3">
                    <a:lumMod val="50000"/>
                  </a:schemeClr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Прямоугольник 3"/>
            <p:cNvSpPr>
              <a:spLocks noChangeArrowheads="1"/>
            </p:cNvSpPr>
            <p:nvPr/>
          </p:nvSpPr>
          <p:spPr bwMode="auto">
            <a:xfrm>
              <a:off x="1392989" y="3742721"/>
              <a:ext cx="6491880" cy="617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000" dirty="0" smtClean="0">
                  <a:solidFill>
                    <a:schemeClr val="accent3">
                      <a:lumMod val="50000"/>
                    </a:schemeClr>
                  </a:solidFill>
                  <a:latin typeface="Monotype Corsiva" pitchFamily="66" charset="0"/>
                  <a:cs typeface="Arial" charset="0"/>
                </a:rPr>
                <a:t> </a:t>
              </a:r>
              <a:r>
                <a:rPr lang="en-US" sz="2000" dirty="0" smtClean="0">
                  <a:solidFill>
                    <a:schemeClr val="accent3">
                      <a:lumMod val="50000"/>
                    </a:schemeClr>
                  </a:solidFill>
                  <a:latin typeface="Monotype Corsiva" pitchFamily="66" charset="0"/>
                  <a:cs typeface="Arial" charset="0"/>
                </a:rPr>
                <a:t> </a:t>
              </a:r>
              <a:r>
                <a:rPr lang="ru-RU" sz="2000" dirty="0" smtClean="0">
                  <a:solidFill>
                    <a:schemeClr val="accent3">
                      <a:lumMod val="50000"/>
                    </a:schemeClr>
                  </a:solidFill>
                  <a:latin typeface="Monotype Corsiva" pitchFamily="66" charset="0"/>
                  <a:cs typeface="Arial" charset="0"/>
                </a:rPr>
                <a:t> </a:t>
              </a:r>
              <a:endParaRPr lang="ru-RU" sz="2000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cs typeface="Arial" charset="0"/>
              </a:endParaRPr>
            </a:p>
          </p:txBody>
        </p:sp>
      </p:grp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algn="l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3.Назовите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пословицы и поговорки о 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природе?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2129155"/>
            <a:ext cx="4040188" cy="45719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>
            <a:off x="457200" y="1447799"/>
            <a:ext cx="4040188" cy="4678364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Вспомните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назовите народные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приметы?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Кошка мяукает без конца – жди в семье ребенка; умывается, чешется – жди гостей.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Кошка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лапами упирается в оконные рамы и смотрит в окно – будут гости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Если кот сапог пометил - к гостям;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Воробьи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кучами - к сухой и ясной погоде. Воробьи купаются в пыли - к дождю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Нельзя возвращаться после того, как вышел из дома, если все-таки вернулся, нужно посмотреться в зеркало и показать самому себе язык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Правая ладонь чешется - получать деньги или здороваться со знакомым человеком, левая - отдавать деньги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.)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quarter" idx="4"/>
          </p:nvPr>
        </p:nvSpPr>
        <p:spPr>
          <a:xfrm>
            <a:off x="4645025" y="1524001"/>
            <a:ext cx="4041775" cy="37338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5.Прочитайте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наизусть стихотворение о природе. </a:t>
            </a:r>
          </a:p>
          <a:p>
            <a:pPr marL="0" lvl="0" indent="127000" algn="ctr" fontAlgn="base">
              <a:spcBef>
                <a:spcPct val="0"/>
              </a:spcBef>
              <a:spcAft>
                <a:spcPct val="0"/>
              </a:spcAft>
              <a:buNone/>
            </a:pPr>
            <a:endParaRPr lang="ru-RU" sz="1600" b="1" i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12700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6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6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Н. Плещеев «Весна»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 lvl="0" indent="12700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Уж тает снег, бегут ручьи,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 lvl="0" indent="12700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окно повеяло весною...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 lvl="0" indent="12700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Засвищут скоро соловьи,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 lvl="0" indent="12700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лес оденется </a:t>
            </a:r>
            <a:r>
              <a:rPr lang="ru-RU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листвою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 lvl="0" indent="12700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 lvl="0" indent="12700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Чиста небесная лазурь,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 lvl="0" indent="12700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Теплей и ярче солнце стало,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 lvl="0" indent="12700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Пора метелей злых и бурь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 lvl="0" indent="12700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Опять надолго миновала.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3" name="Picture 2" descr="C:\Users\User\Desktop\2kak_narisovat_romashku_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199" y="762000"/>
            <a:ext cx="1066801" cy="1066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://www.neizvestniy-geniy.ru/images/works/photo/2012/06/635703_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5156408"/>
            <a:ext cx="1447800" cy="11681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0204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05800" cy="6049962"/>
          </a:xfrm>
        </p:spPr>
        <p:txBody>
          <a:bodyPr/>
          <a:lstStyle/>
          <a:p>
            <a:pPr lvl="0" algn="l"/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             Минута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отдыха «Это интересно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знать»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Яблоки гораздо более эффективно бодрят людей по утрам, чем кофеин.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Зеленый чай содержит на 50% больше витамина С, чем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обычный черный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3. Чихнуть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 открытыми глазами невозможно.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4.Чтобы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из семени ландыша выросло цветущее растение необходимо не менее 7–8 лет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5.От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появления всходов черники до образования первых плодов проходит более 10 лет. </a:t>
            </a:r>
          </a:p>
        </p:txBody>
      </p:sp>
      <p:pic>
        <p:nvPicPr>
          <p:cNvPr id="1026" name="Picture 2" descr="C:\Users\User\Desktop\2kak_narisovat_romashku_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3160" y="381000"/>
            <a:ext cx="990599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Содержимое 8" descr="яблоко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20603690">
            <a:off x="3649513" y="3037729"/>
            <a:ext cx="1454270" cy="1222198"/>
          </a:xfrm>
        </p:spPr>
      </p:pic>
      <p:pic>
        <p:nvPicPr>
          <p:cNvPr id="6" name="Содержимое 9" descr="зеленый чай.jpg"/>
          <p:cNvPicPr>
            <a:picLocks noGrp="1" noChangeAspect="1"/>
          </p:cNvPicPr>
          <p:nvPr>
            <p:ph sz="quarter" idx="4"/>
          </p:nvPr>
        </p:nvPicPr>
        <p:blipFill>
          <a:blip r:embed="rId4" cstate="print"/>
          <a:stretch>
            <a:fillRect/>
          </a:stretch>
        </p:blipFill>
        <p:spPr>
          <a:xfrm>
            <a:off x="1052908" y="3046929"/>
            <a:ext cx="1856584" cy="1253526"/>
          </a:xfrm>
        </p:spPr>
      </p:pic>
      <p:sp>
        <p:nvSpPr>
          <p:cNvPr id="2" name="Прямоугольник 1"/>
          <p:cNvSpPr/>
          <p:nvPr/>
        </p:nvSpPr>
        <p:spPr>
          <a:xfrm>
            <a:off x="609599" y="2828836"/>
            <a:ext cx="80772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7" name="Содержимое 8" descr="апчхи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43600" y="3006414"/>
            <a:ext cx="1752599" cy="1329898"/>
          </a:xfrm>
          <a:prstGeom prst="rect">
            <a:avLst/>
          </a:prstGeom>
          <a:ln>
            <a:solidFill>
              <a:srgbClr val="92D050"/>
            </a:solidFill>
          </a:ln>
        </p:spPr>
      </p:pic>
      <p:pic>
        <p:nvPicPr>
          <p:cNvPr id="9" name="Рисунок 8" descr="http://sc51.ucoz.ru/GosItogAttest/pitanie/chernika_obyknovennaja-1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700" y="4510405"/>
            <a:ext cx="2879725" cy="1799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C:\Users\User\Desktop\kartinki24_ru_bouguets_of_flowers_9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72000" y="-2286000"/>
            <a:ext cx="288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 descr="C:\Users\User\Desktop\kartinki24_ru_bouguets_of_flowers_91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1" y="4510405"/>
            <a:ext cx="2362200" cy="16335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7835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683568" y="381000"/>
            <a:ext cx="7772400" cy="1066799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b="1" dirty="0">
              <a:ln>
                <a:solidFill>
                  <a:schemeClr val="bg1"/>
                </a:solidFill>
              </a:ln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304800" y="274638"/>
            <a:ext cx="8382000" cy="715962"/>
          </a:xfrm>
        </p:spPr>
        <p:txBody>
          <a:bodyPr/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епесток «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Знай-ка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2129155"/>
            <a:ext cx="4040188" cy="45719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>
            <a:off x="457200" y="1143000"/>
            <a:ext cx="4419600" cy="5410199"/>
          </a:xfrm>
        </p:spPr>
        <p:txBody>
          <a:bodyPr/>
          <a:lstStyle/>
          <a:p>
            <a:pPr marL="0" indent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Назовите формы работы с детьми по развитию экологических знаний :</a:t>
            </a: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1. НОД по экологии;</a:t>
            </a: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2. Беседы</a:t>
            </a: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3. Чтение художественной литературы,</a:t>
            </a: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4. Экологические экскурсии.</a:t>
            </a: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5. КВН, викторины, конкурсы.</a:t>
            </a: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6. Проблемные ситуации.</a:t>
            </a: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7. Языковые логические задачи.</a:t>
            </a: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8. Экологические выставки, экспозиции.</a:t>
            </a: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9. Неделя экологического творчества.</a:t>
            </a: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10. Экологические праздники, выставки.</a:t>
            </a: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11. Дидактические игры экологического содержания</a:t>
            </a: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12. Экологические сказки.</a:t>
            </a: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13. Экологическая тропа.</a:t>
            </a: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14. Наблюдения.</a:t>
            </a: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15. Поисково-исследовательская работа.</a:t>
            </a: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16. Мини-музеи.</a:t>
            </a: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17. Проектная деятельность.</a:t>
            </a: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18. Прогулки.</a:t>
            </a: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19. Презентации, мультфильмы, видеофильмы.</a:t>
            </a: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20. Слушание звуков природы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lvl="0" indent="0"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2.Ваша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любимая форма работы с детьми по экологическому воспитанию. Почему?</a:t>
            </a:r>
          </a:p>
          <a:p>
            <a:pPr marL="0" indent="0">
              <a:buNone/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quarter" idx="4"/>
          </p:nvPr>
        </p:nvSpPr>
        <p:spPr>
          <a:xfrm>
            <a:off x="5029200" y="1219200"/>
            <a:ext cx="3657600" cy="4648200"/>
          </a:xfrm>
        </p:spPr>
        <p:txBody>
          <a:bodyPr/>
          <a:lstStyle/>
          <a:p>
            <a:pPr marL="0" lvl="0" indent="0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. Назовите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формы работы с родителями по экологическому воспитанию.</a:t>
            </a:r>
          </a:p>
          <a:p>
            <a:pPr marL="0" indent="0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1. Родительское собрание</a:t>
            </a:r>
          </a:p>
          <a:p>
            <a:pPr marL="0" indent="0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2. Консультации</a:t>
            </a:r>
          </a:p>
          <a:p>
            <a:pPr marL="0" indent="0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3. Тематические папки-передвижки, информационные стенды, буклеты, памятки, стенгазета.</a:t>
            </a:r>
          </a:p>
          <a:p>
            <a:pPr marL="0" indent="0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4. Совместное составление педагогами и родителями правил поведения в природе.</a:t>
            </a:r>
          </a:p>
          <a:p>
            <a:pPr marL="0" indent="0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5. Досуги и развлечения</a:t>
            </a:r>
          </a:p>
          <a:p>
            <a:pPr marL="0" indent="0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6. Проектная деятельность</a:t>
            </a:r>
          </a:p>
          <a:p>
            <a:pPr marL="0" indent="0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7. Туристические походы</a:t>
            </a:r>
          </a:p>
          <a:p>
            <a:pPr marL="0" indent="0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8. Интерактивные игры и др.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2" descr="C:\Users\User\Desktop\2kak_narisovat_romashku_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981050" cy="838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8046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0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0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0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0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0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0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0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0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0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0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0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0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0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0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0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0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305800" cy="58674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Лепесток «Поиграй-ка»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игра: « Воздух, земля, вода и огонь» Крюкова М. А.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 игра: Игра с мячом « Я знаю…» Крюкова М. А.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3 игра: « Угадай, что в руке?»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Носова Е. В.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2kak_narisovat_romashku_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1447800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User\Desktop\kartinki24_ru_bouguets_of_flowers_9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72000" y="-2286000"/>
            <a:ext cx="288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 descr="C:\Users\User\Desktop\158876564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398" y="3886200"/>
            <a:ext cx="3657599" cy="2514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0163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533400"/>
          </a:xfrm>
        </p:spPr>
        <p:txBody>
          <a:bodyPr/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епесток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 «Рассуждай-ка».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3400" y="1080977"/>
            <a:ext cx="8001000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AutoNum type="arabicPeriod"/>
            </a:pP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>Почему </a:t>
            </a:r>
            <a:r>
              <a:rPr lang="ru-RU" sz="1400" b="1" dirty="0">
                <a:latin typeface="Times New Roman"/>
                <a:ea typeface="Times New Roman"/>
                <a:cs typeface="Times New Roman"/>
              </a:rPr>
              <a:t>Красную книгу называют красной, а не зелёной?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 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i="1" dirty="0" smtClean="0">
                <a:latin typeface="Times New Roman"/>
                <a:ea typeface="Times New Roman"/>
                <a:cs typeface="Times New Roman"/>
              </a:rPr>
              <a:t>(</a:t>
            </a:r>
            <a:r>
              <a:rPr lang="ru-RU" sz="1400" i="1" dirty="0">
                <a:latin typeface="Times New Roman"/>
                <a:ea typeface="Times New Roman"/>
                <a:cs typeface="Times New Roman"/>
              </a:rPr>
              <a:t>красный цвет - сигнал опасности)</a:t>
            </a:r>
            <a:endParaRPr lang="ru-RU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latin typeface="Times New Roman"/>
                <a:ea typeface="Times New Roman"/>
                <a:cs typeface="Times New Roman"/>
              </a:rPr>
              <a:t>2</a:t>
            </a:r>
            <a:r>
              <a:rPr lang="ru-RU" sz="1400" b="1" dirty="0">
                <a:latin typeface="Times New Roman"/>
                <a:ea typeface="Times New Roman"/>
                <a:cs typeface="Times New Roman"/>
              </a:rPr>
              <a:t>. Чем лягушка отличается от жабы? </a:t>
            </a:r>
            <a:endParaRPr lang="ru-RU" sz="1400" b="1" dirty="0" smtClean="0"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i="1" dirty="0" smtClean="0">
                <a:latin typeface="Times New Roman"/>
                <a:ea typeface="Times New Roman"/>
                <a:cs typeface="Times New Roman"/>
              </a:rPr>
              <a:t>(</a:t>
            </a:r>
            <a:r>
              <a:rPr lang="ru-RU" sz="1400" i="1" dirty="0">
                <a:latin typeface="Times New Roman"/>
                <a:ea typeface="Times New Roman"/>
                <a:cs typeface="Times New Roman"/>
              </a:rPr>
              <a:t>лягушка - дневное животное, а жаба - ночное)</a:t>
            </a:r>
            <a:endParaRPr lang="ru-RU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latin typeface="Times New Roman"/>
                <a:ea typeface="Times New Roman"/>
                <a:cs typeface="Times New Roman"/>
              </a:rPr>
              <a:t>3. Можно ли пингвина назвать птицей, а дельфина – рыбой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? </a:t>
            </a:r>
            <a:endParaRPr lang="ru-RU" sz="1400" dirty="0" smtClean="0"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i="1" dirty="0" smtClean="0">
                <a:latin typeface="Times New Roman"/>
                <a:ea typeface="Times New Roman"/>
                <a:cs typeface="Times New Roman"/>
              </a:rPr>
              <a:t>(</a:t>
            </a:r>
            <a:r>
              <a:rPr lang="ru-RU" sz="1400" i="1" dirty="0">
                <a:latin typeface="Times New Roman"/>
                <a:ea typeface="Times New Roman"/>
                <a:cs typeface="Times New Roman"/>
              </a:rPr>
              <a:t>Пингвин – птица, дельфин -  млекопитающее)</a:t>
            </a:r>
            <a:endParaRPr lang="ru-RU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latin typeface="Times New Roman"/>
                <a:ea typeface="Times New Roman"/>
                <a:cs typeface="Times New Roman"/>
              </a:rPr>
              <a:t>4.  Почему белые медведи не могут жить в лесу</a:t>
            </a: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>?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sz="1400" i="1" dirty="0">
                <a:latin typeface="Times New Roman"/>
                <a:ea typeface="Times New Roman"/>
                <a:cs typeface="Times New Roman"/>
              </a:rPr>
              <a:t>(потому что питаются они только рыбой)</a:t>
            </a:r>
            <a:endParaRPr lang="ru-RU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latin typeface="Times New Roman"/>
                <a:ea typeface="Times New Roman"/>
                <a:cs typeface="Times New Roman"/>
              </a:rPr>
              <a:t>5. Чем ёж на медведя похож</a:t>
            </a: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>?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sz="1400" i="1" dirty="0">
                <a:latin typeface="Times New Roman"/>
                <a:ea typeface="Times New Roman"/>
                <a:cs typeface="Times New Roman"/>
              </a:rPr>
              <a:t>(зимней спячкой</a:t>
            </a:r>
            <a:r>
              <a:rPr lang="ru-RU" sz="1400" i="1" dirty="0" smtClean="0">
                <a:latin typeface="Times New Roman"/>
                <a:ea typeface="Times New Roman"/>
                <a:cs typeface="Times New Roman"/>
              </a:rPr>
              <a:t>)</a:t>
            </a:r>
            <a:endParaRPr lang="ru-RU" sz="1400" dirty="0">
              <a:ea typeface="Calibri"/>
              <a:cs typeface="Times New Roman"/>
            </a:endParaRPr>
          </a:p>
        </p:txBody>
      </p:sp>
      <p:pic>
        <p:nvPicPr>
          <p:cNvPr id="5" name="Picture 2" descr="http://365news.biz/uploads/posts/2014-12/1419599882_v-2015-godu-budet-pereizdana-krasnaya-kniga-rossiyskoy-federac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7000" y="1752600"/>
            <a:ext cx="2209800" cy="2703516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</p:pic>
      <p:pic>
        <p:nvPicPr>
          <p:cNvPr id="6" name="Picture 2" descr="C:\Users\User\Desktop\2kak_narisovat_romashku_4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357963"/>
            <a:ext cx="1447800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vdk.colornumbers.ru/wa-data/public/shop/products/65/77/17765/images/17714/17714.750x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0" y="4456116"/>
            <a:ext cx="3276600" cy="1944684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</p:pic>
    </p:spTree>
    <p:extLst>
      <p:ext uri="{BB962C8B-B14F-4D97-AF65-F5344CB8AC3E}">
        <p14:creationId xmlns:p14="http://schemas.microsoft.com/office/powerpoint/2010/main" val="2941518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3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F6128"/>
      </a:hlink>
      <a:folHlink>
        <a:srgbClr val="4F612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</TotalTime>
  <Words>251</Words>
  <Application>Microsoft Office PowerPoint</Application>
  <PresentationFormat>Экран (4:3)</PresentationFormat>
  <Paragraphs>112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Муниципальное бюджетное дошкольное образовательное  учреждение детский сад  № 32 « Теремок»    Деловая игра для педагогов « Природа – главное средство экологического воспитания дошкольников»                                                                                                                                                                       Подготовила:                                                      старший воспитатель Волкова Е. А.                          2022 г.</vt:lpstr>
      <vt:lpstr> </vt:lpstr>
      <vt:lpstr>                    Лепесток «Познай-ка»    </vt:lpstr>
      <vt:lpstr>Лепесток «Читай-ка».  </vt:lpstr>
      <vt:lpstr>3.Назовите пословицы и поговорки о природе?   </vt:lpstr>
      <vt:lpstr>             Минута отдыха «Это интересно знать».   1. Яблоки гораздо более эффективно бодрят людей по утрам, чем кофеин. 2. Зеленый чай содержит на 50% больше витамина С, чем обычный черный 3. Чихнуть с открытыми глазами невозможно. 4.Чтобы из семени ландыша выросло цветущее растение необходимо не менее 7–8 лет. 5.От появления всходов черники до образования первых плодов проходит более 10 лет. </vt:lpstr>
      <vt:lpstr>Лепесток «Знай-ка».</vt:lpstr>
      <vt:lpstr>                                                  Лепесток «Поиграй-ка»    1 игра: « Воздух, земля, вода и огонь» Крюкова М. А.  2 игра: Игра с мячом « Я знаю…» Крюкова М. А. 3 игра: « Угадай, что в руке?» Носова Е. В. </vt:lpstr>
      <vt:lpstr>Лепесток «Рассуждай-ка».</vt:lpstr>
      <vt:lpstr>Лепесток «Рассуждай-ка»</vt:lpstr>
      <vt:lpstr>   </vt:lpstr>
      <vt:lpstr>Лепесток «Отвечай-ка» 1.Что означает слово «экология»?          2.Что такое экологическое образование?              3.Что такое экологическое воспитание?  4.Какова, на ваш взгляд, цель экологического воспитания в ДОУ?  5.Что такое экосистема? </vt:lpstr>
      <vt:lpstr>                          Законы охраны природы   1.Нельзя жить на Земле и не брать, но брать надо рационально. 2. Всё, что есть на Земле, необходимо для её развития и развития человека. 3. Человек - не властелин природы; губя её, он губит самого себя. 4. Охраняя природу, мы сохраняем численность населения Земли. 5. Охрана природы – часть борьбы за мир. Природа и война несовместимы. </vt:lpstr>
      <vt:lpstr>   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Экологический-2</dc:title>
  <dc:creator>Фокина Лидия Петровна</dc:creator>
  <cp:keywords>Шаблон презентации</cp:keywords>
  <cp:lastModifiedBy>User</cp:lastModifiedBy>
  <cp:revision>36</cp:revision>
  <dcterms:created xsi:type="dcterms:W3CDTF">2017-02-23T13:11:39Z</dcterms:created>
  <dcterms:modified xsi:type="dcterms:W3CDTF">2022-10-18T08:44:07Z</dcterms:modified>
</cp:coreProperties>
</file>