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81" r:id="rId4"/>
    <p:sldId id="282" r:id="rId5"/>
    <p:sldId id="278" r:id="rId6"/>
    <p:sldId id="283" r:id="rId7"/>
    <p:sldId id="272" r:id="rId8"/>
    <p:sldId id="284" r:id="rId9"/>
    <p:sldId id="258" r:id="rId10"/>
    <p:sldId id="285" r:id="rId11"/>
    <p:sldId id="286" r:id="rId12"/>
    <p:sldId id="287" r:id="rId13"/>
    <p:sldId id="288" r:id="rId14"/>
    <p:sldId id="26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-324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3DECF38-EC3F-4D80-9BED-A731876DAED5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ECDA021-A73B-43F7-B5BE-8045E451C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8572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3DECF38-EC3F-4D80-9BED-A731876DAED5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ECDA021-A73B-43F7-B5BE-8045E451C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0232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3DECF38-EC3F-4D80-9BED-A731876DAED5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ECDA021-A73B-43F7-B5BE-8045E451C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6713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3DECF38-EC3F-4D80-9BED-A731876DAED5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ECDA021-A73B-43F7-B5BE-8045E451C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8995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3DECF38-EC3F-4D80-9BED-A731876DAED5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ECDA021-A73B-43F7-B5BE-8045E451C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8646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3DECF38-EC3F-4D80-9BED-A731876DAED5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ECDA021-A73B-43F7-B5BE-8045E451C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2570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3DECF38-EC3F-4D80-9BED-A731876DAED5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ECDA021-A73B-43F7-B5BE-8045E451C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8089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3DECF38-EC3F-4D80-9BED-A731876DAED5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ECDA021-A73B-43F7-B5BE-8045E451C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7062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3DECF38-EC3F-4D80-9BED-A731876DAED5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ECDA021-A73B-43F7-B5BE-8045E451C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8582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3DECF38-EC3F-4D80-9BED-A731876DAED5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ECDA021-A73B-43F7-B5BE-8045E451C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0862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3DECF38-EC3F-4D80-9BED-A731876DAED5}" type="datetimeFigureOut">
              <a:rPr lang="ru-RU" smtClean="0"/>
              <a:t>27.06.2025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ECDA021-A73B-43F7-B5BE-8045E451CF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6597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527382" y="404664"/>
            <a:ext cx="11137237" cy="60486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grpSp>
        <p:nvGrpSpPr>
          <p:cNvPr id="14" name="Группа 13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pic>
          <p:nvPicPr>
            <p:cNvPr id="8" name="Рисунок 7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2660"/>
            <a:stretch>
              <a:fillRect/>
            </a:stretch>
          </p:blipFill>
          <p:spPr>
            <a:xfrm>
              <a:off x="0" y="0"/>
              <a:ext cx="5976664" cy="546224"/>
            </a:xfrm>
            <a:prstGeom prst="rect">
              <a:avLst/>
            </a:prstGeom>
          </p:spPr>
        </p:pic>
        <p:pic>
          <p:nvPicPr>
            <p:cNvPr id="9" name="Рисунок 8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2660"/>
            <a:stretch>
              <a:fillRect/>
            </a:stretch>
          </p:blipFill>
          <p:spPr>
            <a:xfrm flipV="1">
              <a:off x="0" y="6311776"/>
              <a:ext cx="5976664" cy="546224"/>
            </a:xfrm>
            <a:prstGeom prst="rect">
              <a:avLst/>
            </a:prstGeom>
          </p:spPr>
        </p:pic>
        <p:pic>
          <p:nvPicPr>
            <p:cNvPr id="10" name="Рисунок 9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2660"/>
            <a:stretch>
              <a:fillRect/>
            </a:stretch>
          </p:blipFill>
          <p:spPr>
            <a:xfrm rot="16200000">
              <a:off x="-2751224" y="3155888"/>
              <a:ext cx="6048672" cy="546224"/>
            </a:xfrm>
            <a:prstGeom prst="rect">
              <a:avLst/>
            </a:prstGeom>
          </p:spPr>
        </p:pic>
        <p:pic>
          <p:nvPicPr>
            <p:cNvPr id="11" name="Рисунок 10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2660"/>
            <a:stretch>
              <a:fillRect/>
            </a:stretch>
          </p:blipFill>
          <p:spPr>
            <a:xfrm rot="5400000" flipH="1">
              <a:off x="5846552" y="3155888"/>
              <a:ext cx="6048672" cy="546224"/>
            </a:xfrm>
            <a:prstGeom prst="rect">
              <a:avLst/>
            </a:prstGeom>
          </p:spPr>
        </p:pic>
        <p:pic>
          <p:nvPicPr>
            <p:cNvPr id="12" name="Рисунок 11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46758"/>
            <a:stretch>
              <a:fillRect/>
            </a:stretch>
          </p:blipFill>
          <p:spPr>
            <a:xfrm>
              <a:off x="5940152" y="0"/>
              <a:ext cx="3203848" cy="546224"/>
            </a:xfrm>
            <a:prstGeom prst="rect">
              <a:avLst/>
            </a:prstGeom>
          </p:spPr>
        </p:pic>
        <p:pic>
          <p:nvPicPr>
            <p:cNvPr id="13" name="Рисунок 12" descr="0_8781d_ea3e27ef_L.png"/>
            <p:cNvPicPr>
              <a:picLocks noChangeAspect="1"/>
            </p:cNvPicPr>
            <p:nvPr userDrawn="1"/>
          </p:nvPicPr>
          <p:blipFill>
            <a:blip r:embed="rId13" cstate="print"/>
            <a:srcRect l="2290" r="46758"/>
            <a:stretch>
              <a:fillRect/>
            </a:stretch>
          </p:blipFill>
          <p:spPr>
            <a:xfrm flipV="1">
              <a:off x="5940152" y="6311776"/>
              <a:ext cx="3203848" cy="546224"/>
            </a:xfrm>
            <a:prstGeom prst="rect">
              <a:avLst/>
            </a:prstGeom>
          </p:spPr>
        </p:pic>
      </p:grp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6642556"/>
            <a:ext cx="124585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448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8651" y="1122363"/>
            <a:ext cx="10887074" cy="23876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4400" b="1" dirty="0">
                <a:ln w="22225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</a:rPr>
              <a:t>ДИАГНОСТИКА </a:t>
            </a:r>
            <a:r>
              <a:rPr lang="ru-RU" sz="4400" b="1" dirty="0" smtClean="0">
                <a:ln w="22225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</a:rPr>
              <a:t/>
            </a:r>
            <a:br>
              <a:rPr lang="ru-RU" sz="4400" b="1" dirty="0" smtClean="0">
                <a:ln w="22225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</a:rPr>
            </a:br>
            <a:r>
              <a:rPr lang="ru-RU" sz="4400" b="1" dirty="0" smtClean="0">
                <a:ln w="22225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</a:rPr>
              <a:t>ГРАММАТИЧЕСКОГО </a:t>
            </a:r>
            <a:r>
              <a:rPr lang="ru-RU" sz="4400" b="1" dirty="0">
                <a:ln w="22225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</a:rPr>
              <a:t>СТРОЯ </a:t>
            </a:r>
            <a:r>
              <a:rPr lang="ru-RU" sz="4400" b="1" dirty="0" smtClean="0">
                <a:ln w="22225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</a:rPr>
              <a:t>РЕЧИ ДЕТЕЙ СТАРШЕГО ДОШКОЛЬНОГО </a:t>
            </a:r>
            <a:br>
              <a:rPr lang="ru-RU" sz="4400" b="1" dirty="0" smtClean="0">
                <a:ln w="22225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</a:rPr>
            </a:br>
            <a:r>
              <a:rPr lang="ru-RU" sz="4400" b="1" dirty="0" smtClean="0">
                <a:ln w="22225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</a:rPr>
              <a:t>ВОЗРАСТА</a:t>
            </a:r>
            <a:endParaRPr lang="ru-RU" sz="4400" b="1" dirty="0">
              <a:ln w="22225">
                <a:solidFill>
                  <a:srgbClr val="0000FF"/>
                </a:solidFill>
                <a:prstDash val="solid"/>
              </a:ln>
              <a:solidFill>
                <a:srgbClr val="0000FF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4541839"/>
            <a:ext cx="9144000" cy="1655762"/>
          </a:xfrm>
        </p:spPr>
        <p:txBody>
          <a:bodyPr/>
          <a:lstStyle/>
          <a:p>
            <a:r>
              <a:rPr lang="ru-RU" b="1" dirty="0" smtClean="0">
                <a:solidFill>
                  <a:srgbClr val="FF3300"/>
                </a:solidFill>
              </a:rPr>
              <a:t>Подготовила </a:t>
            </a:r>
            <a:r>
              <a:rPr lang="ru-RU" b="1" dirty="0" smtClean="0">
                <a:solidFill>
                  <a:srgbClr val="FF3300"/>
                </a:solidFill>
              </a:rPr>
              <a:t> Курлова Л.А.</a:t>
            </a:r>
            <a:endParaRPr lang="ru-RU" b="1" dirty="0" smtClean="0">
              <a:solidFill>
                <a:srgbClr val="FF3300"/>
              </a:solidFill>
            </a:endParaRPr>
          </a:p>
          <a:p>
            <a:r>
              <a:rPr lang="ru-RU" b="1" dirty="0">
                <a:solidFill>
                  <a:srgbClr val="FF3300"/>
                </a:solidFill>
              </a:rPr>
              <a:t>у</a:t>
            </a:r>
            <a:r>
              <a:rPr lang="ru-RU" b="1" dirty="0" smtClean="0">
                <a:solidFill>
                  <a:srgbClr val="FF3300"/>
                </a:solidFill>
              </a:rPr>
              <a:t>читель-логопед </a:t>
            </a:r>
            <a:r>
              <a:rPr lang="ru-RU" b="1" dirty="0" smtClean="0">
                <a:solidFill>
                  <a:srgbClr val="FF3300"/>
                </a:solidFill>
              </a:rPr>
              <a:t>МБДОУ д/с №32 «Теремок» </a:t>
            </a:r>
            <a:endParaRPr lang="ru-RU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190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28624"/>
            <a:ext cx="10972800" cy="989013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5. Проверка навыков словообразования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0000FF"/>
                </a:solidFill>
              </a:rPr>
              <a:t>Образование </a:t>
            </a:r>
            <a:r>
              <a:rPr lang="ru-RU" sz="2800" b="1" dirty="0">
                <a:solidFill>
                  <a:srgbClr val="0000FF"/>
                </a:solidFill>
              </a:rPr>
              <a:t>названий детенышей животных.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00FF"/>
                </a:solidFill>
              </a:rPr>
              <a:t>Инструкция</a:t>
            </a:r>
            <a:r>
              <a:rPr lang="ru-RU" sz="2800" dirty="0">
                <a:solidFill>
                  <a:srgbClr val="0000FF"/>
                </a:solidFill>
              </a:rPr>
              <a:t>: «У кошки – </a:t>
            </a:r>
            <a:r>
              <a:rPr lang="ru-RU" sz="2800" dirty="0" smtClean="0">
                <a:solidFill>
                  <a:srgbClr val="0000FF"/>
                </a:solidFill>
              </a:rPr>
              <a:t>котёнок, </a:t>
            </a:r>
            <a:r>
              <a:rPr lang="ru-RU" sz="2800" dirty="0">
                <a:solidFill>
                  <a:srgbClr val="0000FF"/>
                </a:solidFill>
              </a:rPr>
              <a:t>а у…» козы, собаки, коровы, свиньи, курицы, утки, пингвина, льва.</a:t>
            </a:r>
            <a:r>
              <a:rPr lang="ru-RU" dirty="0"/>
              <a:t>	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logopsi.ucoz.com/_fr/1/4342451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776" y="2616835"/>
            <a:ext cx="5359399" cy="3509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logopsi.ucoz.com/_fr/1/8852740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9175" y="2616835"/>
            <a:ext cx="5330825" cy="35093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84661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4388" y="1285876"/>
            <a:ext cx="10768012" cy="5072062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Инструкция</a:t>
            </a:r>
            <a:r>
              <a:rPr lang="ru-RU" sz="2400" dirty="0">
                <a:solidFill>
                  <a:srgbClr val="002060"/>
                </a:solidFill>
              </a:rPr>
              <a:t>: «Вот этот большой предмет – мяч, к нему подходит маленький предмет – мячик. Я буду называть большой предмет, а ты подходящий к нему маленький </a:t>
            </a:r>
            <a:r>
              <a:rPr lang="ru-RU" sz="2400" dirty="0" smtClean="0">
                <a:solidFill>
                  <a:srgbClr val="002060"/>
                </a:solidFill>
              </a:rPr>
              <a:t>предмет».</a:t>
            </a:r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8" name="Picture 8" descr="Картинки по запросу картинка стул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53778" y="3896524"/>
            <a:ext cx="1488163" cy="218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50" y="546776"/>
            <a:ext cx="11772900" cy="612689"/>
          </a:xfrm>
        </p:spPr>
        <p:txBody>
          <a:bodyPr/>
          <a:lstStyle/>
          <a:p>
            <a:r>
              <a:rPr lang="ru-RU" sz="2800" b="1" dirty="0">
                <a:solidFill>
                  <a:srgbClr val="0000FF"/>
                </a:solidFill>
              </a:rPr>
              <a:t>Образование существительных в уменьшительно-ласкательной форме.</a:t>
            </a:r>
            <a:r>
              <a:rPr lang="ru-RU" sz="2800" dirty="0">
                <a:solidFill>
                  <a:srgbClr val="0000FF"/>
                </a:solidFill>
              </a:rPr>
              <a:t/>
            </a:r>
            <a:br>
              <a:rPr lang="ru-RU" sz="2800" dirty="0">
                <a:solidFill>
                  <a:srgbClr val="0000FF"/>
                </a:solidFill>
              </a:rPr>
            </a:br>
            <a:endParaRPr lang="ru-RU" sz="2800" dirty="0">
              <a:solidFill>
                <a:srgbClr val="0000FF"/>
              </a:solidFill>
            </a:endParaRPr>
          </a:p>
        </p:txBody>
      </p:sp>
      <p:pic>
        <p:nvPicPr>
          <p:cNvPr id="4" name="Picture 4" descr="Картинки по запросу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88" y="2701481"/>
            <a:ext cx="1514152" cy="153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Картинки по запросу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8874" y="3362687"/>
            <a:ext cx="823887" cy="832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07865" y="2428876"/>
            <a:ext cx="2085493" cy="1802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Картинки по запросу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19115" y="3102784"/>
            <a:ext cx="1263822" cy="109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Похожее изображение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84" r="19028"/>
          <a:stretch/>
        </p:blipFill>
        <p:spPr bwMode="auto">
          <a:xfrm>
            <a:off x="7780866" y="4556373"/>
            <a:ext cx="989962" cy="153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Картинки по запросу картинка чашка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6255" y="4479155"/>
            <a:ext cx="1718742" cy="171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Картинки по запросу картинка чашка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6436" y="5075039"/>
            <a:ext cx="1122858" cy="112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ramki-photoshop.ru/personaj/clipart-19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2953" y="2388809"/>
            <a:ext cx="1083956" cy="180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ramki-photoshop.ru/personaj/clipart-19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26909" y="3032929"/>
            <a:ext cx="705541" cy="117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1120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74663"/>
            <a:ext cx="10972800" cy="1143000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</a:rPr>
              <a:t>Образование относительных прилагательных.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FF"/>
                </a:solidFill>
              </a:rPr>
              <a:t>Инструкция: «Матрешка сделана из дерева, значит она деревянная. Скажи, какой (какая)…</a:t>
            </a:r>
            <a:br>
              <a:rPr lang="ru-RU" sz="2800" dirty="0">
                <a:solidFill>
                  <a:srgbClr val="0000FF"/>
                </a:solidFill>
              </a:rPr>
            </a:b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814513"/>
            <a:ext cx="10972800" cy="4525963"/>
          </a:xfrm>
        </p:spPr>
        <p:txBody>
          <a:bodyPr/>
          <a:lstStyle/>
          <a:p>
            <a:r>
              <a:rPr lang="ru-RU" sz="2400" dirty="0" smtClean="0">
                <a:solidFill>
                  <a:srgbClr val="002060"/>
                </a:solidFill>
              </a:rPr>
              <a:t>кораблик </a:t>
            </a:r>
            <a:r>
              <a:rPr lang="ru-RU" sz="2400" dirty="0">
                <a:solidFill>
                  <a:srgbClr val="002060"/>
                </a:solidFill>
              </a:rPr>
              <a:t>из бумаги, лопата из железа, сок из яблок, компот из слив, </a:t>
            </a:r>
            <a:r>
              <a:rPr lang="ru-RU" sz="2400" dirty="0" smtClean="0">
                <a:solidFill>
                  <a:srgbClr val="002060"/>
                </a:solidFill>
              </a:rPr>
              <a:t>сапоги из резины, конфета </a:t>
            </a:r>
            <a:r>
              <a:rPr lang="ru-RU" sz="2400" dirty="0">
                <a:solidFill>
                  <a:srgbClr val="002060"/>
                </a:solidFill>
              </a:rPr>
              <a:t>из шоколада, ваза из стекла</a:t>
            </a:r>
          </a:p>
          <a:p>
            <a:endParaRPr lang="ru-RU" dirty="0"/>
          </a:p>
        </p:txBody>
      </p:sp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5095" y="4470356"/>
            <a:ext cx="1712912" cy="171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артинки по запросу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254" y="2886252"/>
            <a:ext cx="2617787" cy="157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Картинки по запросу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3675727" y="2517088"/>
            <a:ext cx="2294209" cy="263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ки по запрос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1318" y="4288587"/>
            <a:ext cx="209550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артинки по запросу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371" y="2689153"/>
            <a:ext cx="2644492" cy="141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Похожее изображени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3245" y="2909989"/>
            <a:ext cx="23622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8836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</a:rPr>
              <a:t>Образование притяжательных прилагательных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FF"/>
                </a:solidFill>
              </a:rPr>
              <a:t>Инструкция: «У кошки хвост кошачий, а у …» Белки, Волка, Зайца,	Лисы, Медведя</a:t>
            </a:r>
            <a:br>
              <a:rPr lang="ru-RU" sz="2800" dirty="0">
                <a:solidFill>
                  <a:srgbClr val="0000FF"/>
                </a:solidFill>
              </a:rPr>
            </a:br>
            <a:endParaRPr lang="ru-RU" sz="2800" dirty="0">
              <a:solidFill>
                <a:srgbClr val="0000FF"/>
              </a:solidFill>
            </a:endParaRPr>
          </a:p>
        </p:txBody>
      </p:sp>
      <p:pic>
        <p:nvPicPr>
          <p:cNvPr id="4" name="Picture 18" descr="Картинки по запросу картинка кошк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1076" y="1543403"/>
            <a:ext cx="3357562" cy="270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65" y="2153565"/>
            <a:ext cx="1832490" cy="209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8982" y="1848485"/>
            <a:ext cx="2324916" cy="218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Картинки по запрос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645" y="4036642"/>
            <a:ext cx="3175228" cy="211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Картинки по запросу картинка заяц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" t="2735" r="1963" b="3944"/>
          <a:stretch/>
        </p:blipFill>
        <p:spPr bwMode="auto">
          <a:xfrm flipH="1">
            <a:off x="2971799" y="4372555"/>
            <a:ext cx="3106736" cy="177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9682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517526"/>
            <a:ext cx="109728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Проверка навыков употребления предлогов.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0000FF"/>
                </a:solidFill>
              </a:rPr>
              <a:t>Посмотри на картинки и скажи: что где лежит.</a:t>
            </a:r>
            <a:endParaRPr lang="ru-RU" sz="3200" b="1" dirty="0">
              <a:solidFill>
                <a:srgbClr val="0000FF"/>
              </a:solidFill>
            </a:endParaRPr>
          </a:p>
        </p:txBody>
      </p:sp>
      <p:pic>
        <p:nvPicPr>
          <p:cNvPr id="3074" name="Picture 2" descr="image26"/>
          <p:cNvPicPr>
            <a:picLocks noChangeAspect="1" noChangeArrowheads="1"/>
          </p:cNvPicPr>
          <p:nvPr/>
        </p:nvPicPr>
        <p:blipFill rotWithShape="1">
          <a:blip r:embed="rId2" cstate="email"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97008" y="1619094"/>
            <a:ext cx="8789991" cy="4724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60763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789" y="636587"/>
            <a:ext cx="11058524" cy="1325563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</a:rPr>
              <a:t>1. Проверка </a:t>
            </a:r>
            <a:r>
              <a:rPr lang="ru-RU" sz="3100" b="1" dirty="0">
                <a:solidFill>
                  <a:srgbClr val="C00000"/>
                </a:solidFill>
              </a:rPr>
              <a:t>общего уровня языковой </a:t>
            </a:r>
            <a:r>
              <a:rPr lang="ru-RU" sz="3100" b="1" dirty="0" smtClean="0">
                <a:solidFill>
                  <a:srgbClr val="C00000"/>
                </a:solidFill>
              </a:rPr>
              <a:t>компетенции</a:t>
            </a:r>
            <a:r>
              <a:rPr lang="ru-RU" sz="3100" dirty="0">
                <a:solidFill>
                  <a:srgbClr val="C00000"/>
                </a:solidFill>
              </a:rPr>
              <a:t/>
            </a:r>
            <a:br>
              <a:rPr lang="ru-RU" sz="3100" dirty="0">
                <a:solidFill>
                  <a:srgbClr val="C00000"/>
                </a:solidFill>
              </a:rPr>
            </a:br>
            <a:r>
              <a:rPr lang="ru-RU" sz="3100" dirty="0" smtClean="0">
                <a:solidFill>
                  <a:srgbClr val="0000FF"/>
                </a:solidFill>
              </a:rPr>
              <a:t>Инструкция</a:t>
            </a:r>
            <a:r>
              <a:rPr lang="ru-RU" sz="3100" dirty="0">
                <a:solidFill>
                  <a:srgbClr val="0000FF"/>
                </a:solidFill>
              </a:rPr>
              <a:t>: «Послушай предложение и повтори его в точности как я».</a:t>
            </a:r>
            <a:br>
              <a:rPr lang="ru-RU" sz="3100" dirty="0">
                <a:solidFill>
                  <a:srgbClr val="0000FF"/>
                </a:solidFill>
              </a:rPr>
            </a:br>
            <a:endParaRPr lang="ru-RU" sz="3100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0112" y="1962150"/>
            <a:ext cx="10639425" cy="4229099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Предлагаемый  материал </a:t>
            </a:r>
            <a:endParaRPr lang="ru-RU" dirty="0"/>
          </a:p>
          <a:p>
            <a:r>
              <a:rPr lang="ru-RU" sz="2800" dirty="0">
                <a:solidFill>
                  <a:srgbClr val="002060"/>
                </a:solidFill>
              </a:rPr>
              <a:t>Дети, ложитесь спать!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В саду росло много яблонь.	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Белка перепрыгивала с ветки на ветку.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Кошка лежит на коврике, а котенок выглядывает из-под </a:t>
            </a:r>
            <a:r>
              <a:rPr lang="ru-RU" sz="2800" dirty="0" smtClean="0">
                <a:solidFill>
                  <a:srgbClr val="002060"/>
                </a:solidFill>
              </a:rPr>
              <a:t>шкафа.</a:t>
            </a:r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Ваня сказал маме, что не пойдет гулять.	</a:t>
            </a:r>
          </a:p>
          <a:p>
            <a:r>
              <a:rPr lang="ru-RU" sz="2800" dirty="0">
                <a:solidFill>
                  <a:srgbClr val="002060"/>
                </a:solidFill>
              </a:rPr>
              <a:t>Цветы засохнут, если их не поливать.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Птицы прилетели с юга, потому что наступила весна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1259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757238"/>
            <a:ext cx="10972800" cy="1143000"/>
          </a:xfrm>
        </p:spPr>
        <p:txBody>
          <a:bodyPr/>
          <a:lstStyle/>
          <a:p>
            <a:r>
              <a:rPr lang="ru-RU" sz="2800" dirty="0" smtClean="0">
                <a:solidFill>
                  <a:srgbClr val="0000FF"/>
                </a:solidFill>
              </a:rPr>
              <a:t>Инструкция</a:t>
            </a:r>
            <a:r>
              <a:rPr lang="ru-RU" sz="2800" dirty="0">
                <a:solidFill>
                  <a:srgbClr val="0000FF"/>
                </a:solidFill>
              </a:rPr>
              <a:t>: «Я буду читать предложения; если ты заметишь, что я </a:t>
            </a:r>
            <a:r>
              <a:rPr lang="ru-RU" sz="2800" dirty="0" smtClean="0">
                <a:solidFill>
                  <a:srgbClr val="0000FF"/>
                </a:solidFill>
              </a:rPr>
              <a:t>сказала неправильно</a:t>
            </a:r>
            <a:r>
              <a:rPr lang="ru-RU" sz="2800" dirty="0">
                <a:solidFill>
                  <a:srgbClr val="0000FF"/>
                </a:solidFill>
              </a:rPr>
              <a:t>, то поправь меня».</a:t>
            </a:r>
            <a:br>
              <a:rPr lang="ru-RU" sz="2800" dirty="0">
                <a:solidFill>
                  <a:srgbClr val="0000FF"/>
                </a:solidFill>
              </a:rPr>
            </a:b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1562" y="2286002"/>
            <a:ext cx="10510837" cy="3643312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Я люблю мама.</a:t>
            </a:r>
          </a:p>
          <a:p>
            <a:r>
              <a:rPr lang="ru-RU" dirty="0">
                <a:solidFill>
                  <a:srgbClr val="002060"/>
                </a:solidFill>
              </a:rPr>
              <a:t>Мальчик </a:t>
            </a:r>
            <a:r>
              <a:rPr lang="ru-RU" dirty="0" err="1">
                <a:solidFill>
                  <a:srgbClr val="002060"/>
                </a:solidFill>
              </a:rPr>
              <a:t>рисовает</a:t>
            </a:r>
            <a:r>
              <a:rPr lang="ru-RU" dirty="0">
                <a:solidFill>
                  <a:srgbClr val="002060"/>
                </a:solidFill>
              </a:rPr>
              <a:t> красками.</a:t>
            </a:r>
          </a:p>
          <a:p>
            <a:r>
              <a:rPr lang="ru-RU" dirty="0">
                <a:solidFill>
                  <a:srgbClr val="002060"/>
                </a:solidFill>
              </a:rPr>
              <a:t>Петя ест спелый яблок.</a:t>
            </a:r>
          </a:p>
          <a:p>
            <a:r>
              <a:rPr lang="ru-RU" dirty="0">
                <a:solidFill>
                  <a:srgbClr val="002060"/>
                </a:solidFill>
              </a:rPr>
              <a:t>В море плавают рыбка.	</a:t>
            </a:r>
          </a:p>
          <a:p>
            <a:r>
              <a:rPr lang="ru-RU" dirty="0">
                <a:solidFill>
                  <a:srgbClr val="002060"/>
                </a:solidFill>
              </a:rPr>
              <a:t>Малыши построили много домов из песков.</a:t>
            </a:r>
          </a:p>
          <a:p>
            <a:r>
              <a:rPr lang="ru-RU" dirty="0">
                <a:solidFill>
                  <a:srgbClr val="002060"/>
                </a:solidFill>
              </a:rPr>
              <a:t>У кошки родились </a:t>
            </a:r>
            <a:r>
              <a:rPr lang="ru-RU" dirty="0" err="1">
                <a:solidFill>
                  <a:srgbClr val="002060"/>
                </a:solidFill>
              </a:rPr>
              <a:t>котенки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715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4312"/>
            <a:ext cx="10972800" cy="1300163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2. Проверка </a:t>
            </a:r>
            <a:r>
              <a:rPr lang="ru-RU" sz="2800" b="1" dirty="0">
                <a:solidFill>
                  <a:srgbClr val="C00000"/>
                </a:solidFill>
              </a:rPr>
              <a:t>умения конструировать </a:t>
            </a:r>
            <a:r>
              <a:rPr lang="ru-RU" sz="2800" b="1" dirty="0" smtClean="0">
                <a:solidFill>
                  <a:srgbClr val="C00000"/>
                </a:solidFill>
              </a:rPr>
              <a:t>предложения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0100" y="1328738"/>
            <a:ext cx="10587038" cy="4657725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solidFill>
                  <a:srgbClr val="0000FF"/>
                </a:solidFill>
              </a:rPr>
              <a:t>Инструкция</a:t>
            </a:r>
            <a:r>
              <a:rPr lang="ru-RU" sz="2800" dirty="0">
                <a:solidFill>
                  <a:srgbClr val="0000FF"/>
                </a:solidFill>
              </a:rPr>
              <a:t>: «Послушай слова: мама, любить, дочка. Из этих слов можно составить «складное» предложение: Мама любит дочку. А теперь я скажу другие слова, а ты составь из них  правильное, складное предложение</a:t>
            </a:r>
            <a:r>
              <a:rPr lang="ru-RU" sz="2800" dirty="0" smtClean="0">
                <a:solidFill>
                  <a:srgbClr val="0000FF"/>
                </a:solidFill>
              </a:rPr>
              <a:t>».</a:t>
            </a:r>
          </a:p>
          <a:p>
            <a:pPr marL="0" indent="0" algn="just">
              <a:buNone/>
            </a:pPr>
            <a:endParaRPr lang="ru-RU" sz="2800" dirty="0">
              <a:solidFill>
                <a:srgbClr val="0000FF"/>
              </a:solidFill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>Мальчик, открывать, дверь;		</a:t>
            </a:r>
            <a:r>
              <a:rPr lang="ru-RU" sz="2400" b="1" i="1" dirty="0" smtClean="0">
                <a:solidFill>
                  <a:srgbClr val="002060"/>
                </a:solidFill>
              </a:rPr>
              <a:t>Мальчик </a:t>
            </a:r>
            <a:r>
              <a:rPr lang="ru-RU" sz="2400" b="1" i="1" dirty="0">
                <a:solidFill>
                  <a:srgbClr val="002060"/>
                </a:solidFill>
              </a:rPr>
              <a:t>открывает дверь.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>Мама, сливы, купить, дочка;		</a:t>
            </a:r>
            <a:r>
              <a:rPr lang="ru-RU" sz="2400" b="1" i="1" dirty="0" smtClean="0">
                <a:solidFill>
                  <a:srgbClr val="002060"/>
                </a:solidFill>
              </a:rPr>
              <a:t>Мама </a:t>
            </a:r>
            <a:r>
              <a:rPr lang="ru-RU" sz="2400" b="1" i="1" dirty="0">
                <a:solidFill>
                  <a:srgbClr val="002060"/>
                </a:solidFill>
              </a:rPr>
              <a:t>купила сливы дочке.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>Витя, косить, трава, кролики, для.	</a:t>
            </a:r>
            <a:r>
              <a:rPr lang="ru-RU" sz="2400" b="1" i="1" dirty="0" smtClean="0">
                <a:solidFill>
                  <a:srgbClr val="002060"/>
                </a:solidFill>
              </a:rPr>
              <a:t>Витя </a:t>
            </a:r>
            <a:r>
              <a:rPr lang="ru-RU" sz="2400" b="1" i="1" dirty="0">
                <a:solidFill>
                  <a:srgbClr val="002060"/>
                </a:solidFill>
              </a:rPr>
              <a:t>косит траву для </a:t>
            </a:r>
            <a:r>
              <a:rPr lang="ru-RU" sz="2400" b="1" i="1" dirty="0" smtClean="0">
                <a:solidFill>
                  <a:srgbClr val="002060"/>
                </a:solidFill>
              </a:rPr>
              <a:t>кроликов</a:t>
            </a:r>
            <a:r>
              <a:rPr lang="ru-RU" sz="2400" b="1" i="1" dirty="0">
                <a:solidFill>
                  <a:srgbClr val="002060"/>
                </a:solidFill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>Сидеть, синичка, на, ветка.</a:t>
            </a:r>
            <a:r>
              <a:rPr lang="ru-RU" sz="2400" b="1" dirty="0">
                <a:solidFill>
                  <a:srgbClr val="002060"/>
                </a:solidFill>
              </a:rPr>
              <a:t>		</a:t>
            </a:r>
            <a:r>
              <a:rPr lang="ru-RU" sz="2400" b="1" i="1" dirty="0" smtClean="0">
                <a:solidFill>
                  <a:srgbClr val="002060"/>
                </a:solidFill>
              </a:rPr>
              <a:t>Синичка </a:t>
            </a:r>
            <a:r>
              <a:rPr lang="ru-RU" sz="2400" b="1" i="1" dirty="0">
                <a:solidFill>
                  <a:srgbClr val="002060"/>
                </a:solidFill>
              </a:rPr>
              <a:t>сидит на ветке</a:t>
            </a:r>
            <a:r>
              <a:rPr lang="ru-RU" sz="2400" b="1" i="1" dirty="0" smtClean="0">
                <a:solidFill>
                  <a:srgbClr val="002060"/>
                </a:solidFill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2355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17934"/>
            <a:ext cx="10515600" cy="610792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</a:rPr>
              <a:t>Составь предложение по картинкам</a:t>
            </a:r>
            <a:endParaRPr lang="ru-RU" sz="2800" b="1" dirty="0">
              <a:solidFill>
                <a:srgbClr val="0000FF"/>
              </a:solidFill>
            </a:endParaRPr>
          </a:p>
        </p:txBody>
      </p:sp>
      <p:pic>
        <p:nvPicPr>
          <p:cNvPr id="2050" name="Picture 2" descr="Картинки по запросу картинка девочка читает книг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7679" y="1400175"/>
            <a:ext cx="2454851" cy="385762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картинка девочка моет ру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1909" y="1399191"/>
            <a:ext cx="3762375" cy="385762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2683" y="1392539"/>
            <a:ext cx="2847975" cy="38481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03802" y="5936456"/>
            <a:ext cx="2557462" cy="242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492602" y="5927344"/>
            <a:ext cx="2557462" cy="242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48202" y="5936456"/>
            <a:ext cx="2557462" cy="242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0337002" y="6031421"/>
            <a:ext cx="128588" cy="1214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803802" y="5536406"/>
            <a:ext cx="0" cy="64293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4662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</a:rPr>
              <a:t>3</a:t>
            </a:r>
            <a:r>
              <a:rPr lang="ru-RU" sz="2800" b="1" dirty="0" smtClean="0">
                <a:solidFill>
                  <a:srgbClr val="C00000"/>
                </a:solidFill>
              </a:rPr>
              <a:t>. Проверка </a:t>
            </a:r>
            <a:r>
              <a:rPr lang="ru-RU" sz="2800" b="1" dirty="0">
                <a:solidFill>
                  <a:srgbClr val="C00000"/>
                </a:solidFill>
              </a:rPr>
              <a:t>правильного употребления существительных множественного числа в именительном и родительном падежах.</a:t>
            </a:r>
            <a:r>
              <a:rPr lang="ru-RU" sz="2800" dirty="0">
                <a:solidFill>
                  <a:srgbClr val="C00000"/>
                </a:solidFill>
              </a:rPr>
              <a:t/>
            </a:r>
            <a:br>
              <a:rPr lang="ru-RU" sz="2800" dirty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385889"/>
            <a:ext cx="10972800" cy="500745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00FF"/>
                </a:solidFill>
              </a:rPr>
              <a:t>  Инструкция</a:t>
            </a:r>
            <a:r>
              <a:rPr lang="ru-RU" sz="2800" dirty="0">
                <a:solidFill>
                  <a:srgbClr val="0000FF"/>
                </a:solidFill>
              </a:rPr>
              <a:t>: «Один – мяч, а если много, то скажем, что это – мячи».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4" descr="Картинки по запросу картинка стул и стулья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9470" y="2175236"/>
            <a:ext cx="1383559" cy="206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картинка стул и стулья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00352" y="2175236"/>
            <a:ext cx="3014662" cy="193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картинка карандаши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03412" y="4243748"/>
            <a:ext cx="350838" cy="20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Картинки по запросу картинка карандаши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3147" y="4243748"/>
            <a:ext cx="2498725" cy="20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Картинки по запросу картинка ведро-вёдра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8249" y="4883150"/>
            <a:ext cx="1657352" cy="124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Картинки по запросу картинка ведро-вёдра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75889" y="4425952"/>
            <a:ext cx="2467155" cy="170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ramki-photoshop.ru/personaj/clipart-19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5414" y="2374577"/>
            <a:ext cx="1083956" cy="180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Картинки по запросу картинка куклы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01606" y="2363191"/>
            <a:ext cx="2841438" cy="174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6429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3913" y="526282"/>
            <a:ext cx="10515600" cy="86779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</a:rPr>
              <a:t>Игра «Чего не стало?»</a:t>
            </a:r>
            <a:endParaRPr lang="ru-RU" sz="3200" b="1" dirty="0">
              <a:solidFill>
                <a:srgbClr val="0000FF"/>
              </a:solidFill>
            </a:endParaRPr>
          </a:p>
        </p:txBody>
      </p:sp>
      <p:pic>
        <p:nvPicPr>
          <p:cNvPr id="4" name="Picture 2" descr="Картинки по запросу картинка стул и стулья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4425" y="1360321"/>
            <a:ext cx="4245609" cy="234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Картинки по запросу картинка ведро-вёдра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16861" y="3492448"/>
            <a:ext cx="3834290" cy="264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ртинки по запросу картинка нарисованный дом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79306" y="4161299"/>
            <a:ext cx="4364931" cy="197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картинка карандаш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62109" y="1304255"/>
            <a:ext cx="3482128" cy="27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4674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28426"/>
            <a:ext cx="10972800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4. Проверка </a:t>
            </a:r>
            <a:r>
              <a:rPr lang="ru-RU" sz="2800" b="1" dirty="0">
                <a:solidFill>
                  <a:srgbClr val="C00000"/>
                </a:solidFill>
              </a:rPr>
              <a:t>умения согласовывать прилагательные с существительными в роде, числе, падеже</a:t>
            </a:r>
            <a:r>
              <a:rPr lang="ru-RU" sz="2800" dirty="0">
                <a:solidFill>
                  <a:srgbClr val="C00000"/>
                </a:solidFill>
              </a:rPr>
              <a:t/>
            </a:r>
            <a:br>
              <a:rPr lang="ru-RU" sz="2800" dirty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6" name="Picture 4" descr="Картинки по запросу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6050" y="3441423"/>
            <a:ext cx="1402713" cy="1420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Картинки по запросу картинка кош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6341" y="1549391"/>
            <a:ext cx="2012642" cy="162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http://www.artsides.ru/big/item_2485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36050" y="5051202"/>
            <a:ext cx="1235596" cy="131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25" y="4665260"/>
            <a:ext cx="1810566" cy="170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Картинки по запросу картинка помидор на прозрачном фон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937" y="3327400"/>
            <a:ext cx="1452141" cy="141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3" t="25552" r="17870"/>
          <a:stretch/>
        </p:blipFill>
        <p:spPr bwMode="auto">
          <a:xfrm>
            <a:off x="9712923" y="1831548"/>
            <a:ext cx="1148155" cy="133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8187" y="2190412"/>
            <a:ext cx="5877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Белая, пушистая – это кошка или котёнок?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0562" y="3690049"/>
            <a:ext cx="6109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Красное, спелое – это яблоко или помидор?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6040" y="5286458"/>
            <a:ext cx="5697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Серый, голодный – это волк или мышка?</a:t>
            </a:r>
            <a:endParaRPr lang="ru-RU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479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7 L 0.18047 -0.3835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23" y="-1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5876" y="549756"/>
            <a:ext cx="10515600" cy="1020763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Согласование существительных с числительными «Посчитай»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0000FF"/>
                </a:solidFill>
              </a:rPr>
              <a:t>Один лимон, два лимона, … пять лимонов</a:t>
            </a:r>
            <a:endParaRPr lang="ru-RU" sz="2800" b="1" dirty="0">
              <a:solidFill>
                <a:srgbClr val="0000FF"/>
              </a:solidFill>
            </a:endParaRPr>
          </a:p>
        </p:txBody>
      </p:sp>
      <p:pic>
        <p:nvPicPr>
          <p:cNvPr id="1026" name="Picture 2" descr="Картинки по запросу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1334" y="1651432"/>
            <a:ext cx="1534174" cy="113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49063" y="1662058"/>
            <a:ext cx="1638948" cy="121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Картинки по запросу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05550" y="1687530"/>
            <a:ext cx="1589179" cy="117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артинки по запросу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86639" y="1726183"/>
            <a:ext cx="1526801" cy="112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Картинки по запросу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50823" y="1651432"/>
            <a:ext cx="1627994" cy="120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932" y="2990690"/>
            <a:ext cx="1248333" cy="126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охожее изображение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7051" y="4503697"/>
            <a:ext cx="1174445" cy="176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Похожее изображение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2102" y="4486923"/>
            <a:ext cx="1174445" cy="176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Похожее изображение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6121" y="4381636"/>
            <a:ext cx="1268033" cy="190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Похожее изображение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0247" y="4328316"/>
            <a:ext cx="1291366" cy="193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Похожее изображение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2177" y="4416732"/>
            <a:ext cx="1221239" cy="183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Картинки по запросу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5159" y="3008210"/>
            <a:ext cx="1248333" cy="126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Картинки по запросу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50823" y="2953382"/>
            <a:ext cx="1248333" cy="126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Картинки по запросу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0247" y="3032945"/>
            <a:ext cx="1248333" cy="126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Картинки по запросу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5972" y="2964279"/>
            <a:ext cx="1248333" cy="126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7422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Тема9</Template>
  <TotalTime>301</TotalTime>
  <Words>322</Words>
  <Application>Microsoft Office PowerPoint</Application>
  <PresentationFormat>Произвольный</PresentationFormat>
  <Paragraphs>44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Тема9</vt:lpstr>
      <vt:lpstr>ДИАГНОСТИКА  ГРАММАТИЧЕСКОГО СТРОЯ РЕЧИ ДЕТЕЙ СТАРШЕГО ДОШКОЛЬНОГО  ВОЗРАСТА</vt:lpstr>
      <vt:lpstr>1. Проверка общего уровня языковой компетенции Инструкция: «Послушай предложение и повтори его в точности как я». </vt:lpstr>
      <vt:lpstr>Инструкция: «Я буду читать предложения; если ты заметишь, что я сказала неправильно, то поправь меня». </vt:lpstr>
      <vt:lpstr> 2. Проверка умения конструировать предложения  </vt:lpstr>
      <vt:lpstr>Составь предложение по картинкам</vt:lpstr>
      <vt:lpstr>3. Проверка правильного употребления существительных множественного числа в именительном и родительном падежах. </vt:lpstr>
      <vt:lpstr>Игра «Чего не стало?»</vt:lpstr>
      <vt:lpstr>4. Проверка умения согласовывать прилагательные с существительными в роде, числе, падеже </vt:lpstr>
      <vt:lpstr>Согласование существительных с числительными «Посчитай» Один лимон, два лимона, … пять лимонов</vt:lpstr>
      <vt:lpstr>5. Проверка навыков словообразования Образование названий детенышей животных.</vt:lpstr>
      <vt:lpstr>Образование существительных в уменьшительно-ласкательной форме. </vt:lpstr>
      <vt:lpstr>Образование относительных прилагательных. Инструкция: «Матрешка сделана из дерева, значит она деревянная. Скажи, какой (какая)… </vt:lpstr>
      <vt:lpstr>Образование притяжательных прилагательных Инструкция: «У кошки хвост кошачий, а у …» Белки, Волка, Зайца, Лисы, Медведя </vt:lpstr>
      <vt:lpstr>Проверка навыков употребления предлогов. Посмотри на картинки и скажи: что где лежит.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38</cp:revision>
  <dcterms:created xsi:type="dcterms:W3CDTF">2017-02-04T15:51:57Z</dcterms:created>
  <dcterms:modified xsi:type="dcterms:W3CDTF">2025-06-27T14:43:26Z</dcterms:modified>
</cp:coreProperties>
</file>