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7" r:id="rId2"/>
    <p:sldId id="258" r:id="rId3"/>
    <p:sldId id="290" r:id="rId4"/>
    <p:sldId id="284" r:id="rId5"/>
    <p:sldId id="291" r:id="rId6"/>
    <p:sldId id="276" r:id="rId7"/>
    <p:sldId id="285" r:id="rId8"/>
    <p:sldId id="287" r:id="rId9"/>
    <p:sldId id="260" r:id="rId10"/>
    <p:sldId id="289" r:id="rId11"/>
    <p:sldId id="268" r:id="rId12"/>
    <p:sldId id="273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3DA6"/>
    <a:srgbClr val="1921BF"/>
    <a:srgbClr val="4022F4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03.04.2024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03.04.2024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03.04.2024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9"/>
          <p:cNvSpPr>
            <a:spLocks noGrp="1" noChangeArrowheads="1"/>
          </p:cNvSpPr>
          <p:nvPr/>
        </p:nvSpPr>
        <p:spPr bwMode="auto">
          <a:xfrm>
            <a:off x="-396552" y="1142984"/>
            <a:ext cx="7704856" cy="1235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InflateTop">
              <a:avLst>
                <a:gd name="adj" fmla="val 1044"/>
              </a:avLst>
            </a:prstTxWarp>
            <a:scene3d>
              <a:camera prst="perspectiveHeroicExtremeLeftFacing"/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sz="5400" b="1" i="0" u="none" strike="noStrike" kern="0" cap="all" spc="0" normalizeH="0" baseline="0" noProof="0" dirty="0">
              <a:ln w="0"/>
              <a:solidFill>
                <a:srgbClr val="002060"/>
              </a:solidFill>
              <a:effectLst>
                <a:glow rad="101600">
                  <a:srgbClr val="DAEDEF">
                    <a:satMod val="175000"/>
                    <a:alpha val="40000"/>
                  </a:srgbClr>
                </a:glow>
                <a:reflection blurRad="12700" stA="50000" endPos="50000" dist="5000" dir="5400000" sy="-100000" rotWithShape="0"/>
              </a:effectLst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69980" y="1412776"/>
            <a:ext cx="7175351" cy="158417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182880" lvl="0" indent="0" algn="ctr">
              <a:buNone/>
            </a:pPr>
            <a:r>
              <a:rPr lang="ru-RU" sz="3200" kern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Родительская гостиная </a:t>
            </a:r>
            <a:br>
              <a:rPr lang="ru-RU" sz="3200" kern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200" kern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« Современные дети и гаджеты»</a:t>
            </a:r>
            <a:r>
              <a:rPr lang="es-ES" kern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  <a:latin typeface="Arial"/>
                <a:cs typeface="Arial"/>
              </a:rPr>
              <a:t/>
            </a:r>
            <a:br>
              <a:rPr lang="es-ES" kern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  <a:latin typeface="Arial"/>
                <a:cs typeface="Arial"/>
              </a:rPr>
            </a:br>
            <a:endParaRPr lang="ru-RU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47864" y="4869160"/>
            <a:ext cx="5637010" cy="882119"/>
          </a:xfrm>
        </p:spPr>
        <p:txBody>
          <a:bodyPr>
            <a:normAutofit fontScale="70000" lnSpcReduction="20000"/>
          </a:bodyPr>
          <a:lstStyle/>
          <a:p>
            <a:pPr algn="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Подготовили:</a:t>
            </a:r>
          </a:p>
          <a:p>
            <a:pPr algn="r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старший воспитатель Волкова Е. А.</a:t>
            </a:r>
          </a:p>
          <a:p>
            <a:pPr algn="r"/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едагог- психолог Кузина О.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969981" y="188641"/>
            <a:ext cx="7175351" cy="864095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640080" indent="-457200" algn="l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54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ctr">
              <a:buNone/>
            </a:pPr>
            <a:r>
              <a:rPr lang="ru-RU" sz="20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детский сад № 32  « Теремок»</a:t>
            </a:r>
            <a:endParaRPr lang="ru-RU" sz="20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3563888" y="5661248"/>
            <a:ext cx="4248472" cy="8821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3455876" y="6178232"/>
            <a:ext cx="2556284" cy="4410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16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.о.г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Кулебаки, 2024 г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https://preodoleemvmeste.gov35.ru/wp-content/uploads/2021/07/j0bvV_yGQL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3919" y="3466800"/>
            <a:ext cx="3164205" cy="21596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64455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tentremhipnoterapi.com/wp-content/uploads/2016/02/meminimalisir-penggunaan-gadget-pada-ana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63688" y="268854"/>
            <a:ext cx="5400600" cy="989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15000"/>
              </a:lnSpc>
              <a:spcAft>
                <a:spcPts val="0"/>
              </a:spcAft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Вывод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ctr" fontAlgn="base">
              <a:lnSpc>
                <a:spcPct val="115000"/>
              </a:lnSpc>
              <a:spcAft>
                <a:spcPts val="0"/>
              </a:spcAft>
            </a:pPr>
            <a:endParaRPr lang="ru-RU" sz="1600" dirty="0">
              <a:latin typeface="Times New Roman"/>
              <a:ea typeface="Times New Roman"/>
            </a:endParaRPr>
          </a:p>
        </p:txBody>
      </p:sp>
      <p:pic>
        <p:nvPicPr>
          <p:cNvPr id="11267" name="Picture 3" descr="C:\Documents and Settings\malyginais\Мои документы\мое\ШКОЛА\Конференция к юбилею школы\Картинки для презентации\1e5c941dcf7ee9ebf2fe78b1d5bc587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1285860"/>
            <a:ext cx="3854232" cy="22151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Documents and Settings\malyginais\Мои документы\мое\ШКОЛА\Конференция к юбилею школы\Картинки для презентации\gadge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143380"/>
            <a:ext cx="3672407" cy="24539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85720" y="4143380"/>
            <a:ext cx="43916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Но пользоваться этими приборами нужно разумно.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463988" y="1556792"/>
            <a:ext cx="450059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аджеты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–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неотъемлемая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часть жизни современного человека. </a:t>
            </a:r>
          </a:p>
        </p:txBody>
      </p:sp>
    </p:spTree>
    <p:extLst>
      <p:ext uri="{BB962C8B-B14F-4D97-AF65-F5344CB8AC3E}">
        <p14:creationId xmlns:p14="http://schemas.microsoft.com/office/powerpoint/2010/main" val="535363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6283" y="-315416"/>
            <a:ext cx="9270283" cy="7216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292080" y="404664"/>
            <a:ext cx="3744416" cy="37087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/>
            <a:r>
              <a:rPr lang="ru-RU" sz="19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«</a:t>
            </a:r>
            <a:r>
              <a:rPr lang="ru-RU" sz="24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</a:t>
            </a:r>
            <a:r>
              <a:rPr lang="ru-RU" sz="24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каждом доме нужен </a:t>
            </a:r>
            <a:r>
              <a:rPr lang="ru-RU" sz="24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гаджет,</a:t>
            </a:r>
          </a:p>
          <a:p>
            <a:pPr lvl="0" algn="just" fontAlgn="base"/>
            <a:r>
              <a:rPr lang="ru-RU" sz="24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Но </a:t>
            </a:r>
            <a:r>
              <a:rPr lang="ru-RU" sz="24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нельзя  с </a:t>
            </a:r>
            <a:r>
              <a:rPr lang="ru-RU" sz="24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ним есть </a:t>
            </a:r>
            <a:r>
              <a:rPr lang="ru-RU" sz="24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 спать… </a:t>
            </a:r>
          </a:p>
          <a:p>
            <a:pPr lvl="0" algn="just" fontAlgn="base"/>
            <a:r>
              <a:rPr lang="ru-RU" sz="24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Знай, что  гаджет не подскажет, </a:t>
            </a:r>
          </a:p>
          <a:p>
            <a:pPr lvl="0" algn="just" fontAlgn="base"/>
            <a:r>
              <a:rPr lang="ru-RU" sz="24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Как тебе счастливым стать.» </a:t>
            </a:r>
          </a:p>
          <a:p>
            <a:pPr lvl="0" algn="just" fontAlgn="base"/>
            <a:r>
              <a:rPr lang="ru-RU" sz="2400" b="1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        </a:t>
            </a:r>
            <a:r>
              <a:rPr lang="ru-RU" sz="24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Сергей </a:t>
            </a:r>
            <a:r>
              <a:rPr lang="ru-RU" sz="2400" b="1" dirty="0" err="1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Боровец</a:t>
            </a:r>
            <a:endParaRPr lang="ru-RU" sz="2400" b="1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lvl="0" algn="just" fontAlgn="base"/>
            <a:endParaRPr lang="ru-RU" sz="1900" b="1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891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1268760"/>
            <a:ext cx="8640959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Технологии </a:t>
            </a:r>
            <a:r>
              <a:rPr lang="ru-RU" sz="2400" b="1" dirty="0">
                <a:latin typeface="Times New Roman" pitchFamily="18" charset="0"/>
                <a:ea typeface="Times New Roman"/>
                <a:cs typeface="Times New Roman" pitchFamily="18" charset="0"/>
              </a:rPr>
              <a:t>не стоят на </a:t>
            </a:r>
            <a:r>
              <a:rPr lang="ru-RU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месте</a:t>
            </a:r>
            <a:r>
              <a:rPr lang="ru-RU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Детей </a:t>
            </a:r>
            <a:r>
              <a:rPr lang="ru-RU" sz="2400" b="1" dirty="0">
                <a:latin typeface="Times New Roman" pitchFamily="18" charset="0"/>
                <a:ea typeface="Times New Roman"/>
                <a:cs typeface="Times New Roman" pitchFamily="18" charset="0"/>
              </a:rPr>
              <a:t>XXI века невозможно представить без электронных гаджетов и Интернета. Смартфон, планшет, </a:t>
            </a:r>
            <a:r>
              <a:rPr lang="ru-RU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ноутбук </a:t>
            </a:r>
            <a:r>
              <a:rPr lang="ru-RU" sz="2400" b="1" dirty="0">
                <a:latin typeface="Times New Roman" pitchFamily="18" charset="0"/>
                <a:ea typeface="Times New Roman"/>
                <a:cs typeface="Times New Roman" pitchFamily="18" charset="0"/>
              </a:rPr>
              <a:t>– неиссякаемый источник удовольствия для детей и предмет беспокойства наших </a:t>
            </a:r>
            <a:r>
              <a:rPr lang="ru-RU" sz="2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родителей.</a:t>
            </a:r>
            <a:endParaRPr lang="ru-RU" sz="2400" b="1" dirty="0">
              <a:effectLst/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43608" y="404664"/>
            <a:ext cx="6803815" cy="613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Актуальность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темы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pic>
        <p:nvPicPr>
          <p:cNvPr id="5" name="Рисунок 4" descr="C:\Users\User\Desktop\142092.jpe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645024"/>
            <a:ext cx="5256584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62351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photo.7ya.ru/ph/2013/1/28/135936800216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260648"/>
            <a:ext cx="8208912" cy="19328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  <a:spcAft>
                <a:spcPts val="0"/>
              </a:spcAft>
              <a:buSzPts val="1600"/>
            </a:pP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Что такое гаджеты?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 современном мире, где электронные технологии развиваются стремительными темпами, получили своё развитие гаджеты. 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8906" y="2193485"/>
            <a:ext cx="6984776" cy="41718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9122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4529" y="476672"/>
            <a:ext cx="842493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последние годы у детей часто наблюдается задержка речевого развития: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дети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поздно начинают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говорить,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мало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плохо разговаривают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речь бедна 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примитивна, 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неспособность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 фантазии и творческой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активности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нарушение внимания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способность к концентрации на каком-либо занятии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нет заинтересованности 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делах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трудно воспринимается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информацию на слух,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могут удержать в памяти цепочку из нескольких предложений, связать их одним смыслом.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C:\Users\User\Desktop\scale_120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2008" y="4483096"/>
            <a:ext cx="2883535" cy="21596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48772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7925" y="1628800"/>
            <a:ext cx="6984776" cy="12249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ru-RU" sz="3200" b="1" dirty="0" smtClean="0">
                <a:solidFill>
                  <a:srgbClr val="323DA6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sz="3200" b="1" dirty="0">
                <a:latin typeface="Times New Roman" pitchFamily="18" charset="0"/>
                <a:ea typeface="Times New Roman"/>
                <a:cs typeface="Times New Roman" pitchFamily="18" charset="0"/>
              </a:rPr>
              <a:t>Ч</a:t>
            </a:r>
            <a:r>
              <a:rPr lang="ru-RU" sz="32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ем </a:t>
            </a:r>
            <a:r>
              <a:rPr lang="ru-RU" sz="3200" b="1" dirty="0">
                <a:latin typeface="Times New Roman" pitchFamily="18" charset="0"/>
                <a:ea typeface="Times New Roman"/>
                <a:cs typeface="Times New Roman" pitchFamily="18" charset="0"/>
              </a:rPr>
              <a:t>опасны гаджеты, какой от них вред и какая </a:t>
            </a:r>
            <a:r>
              <a:rPr lang="ru-RU" sz="32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польза? </a:t>
            </a:r>
            <a:endParaRPr lang="ru-RU" sz="3200" b="1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15615" y="325993"/>
            <a:ext cx="6768753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4000" dirty="0">
                <a:solidFill>
                  <a:srgbClr val="FF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 Компьютерный ринг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4000" dirty="0">
              <a:solidFill>
                <a:srgbClr val="FF0000"/>
              </a:solidFill>
            </a:endParaRPr>
          </a:p>
          <a:p>
            <a:pPr lvl="0" algn="just">
              <a:lnSpc>
                <a:spcPct val="115000"/>
              </a:lnSpc>
            </a:pPr>
            <a:endParaRPr lang="ru-RU" sz="4000" dirty="0" smtClean="0">
              <a:solidFill>
                <a:srgbClr val="FF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lvl="0" algn="just">
              <a:lnSpc>
                <a:spcPct val="115000"/>
              </a:lnSpc>
            </a:pP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99451" y="3068960"/>
            <a:ext cx="7848871" cy="14478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sz="4000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 </a:t>
            </a:r>
            <a:endParaRPr lang="ru-RU" sz="4000" dirty="0" smtClean="0">
              <a:solidFill>
                <a:srgbClr val="00206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lvl="0" algn="just">
              <a:lnSpc>
                <a:spcPct val="115000"/>
              </a:lnSpc>
            </a:pP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  <p:pic>
        <p:nvPicPr>
          <p:cNvPr id="8" name="Рисунок 7" descr="C:\Users\User\Desktop\75e3bc4b080d4cb2e63a6640b2bb4d76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996952"/>
            <a:ext cx="8136903" cy="29523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81595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64096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8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Вред </a:t>
            </a:r>
            <a:r>
              <a:rPr lang="ru-RU" sz="2800" b="1" dirty="0">
                <a:latin typeface="Times New Roman" pitchFamily="18" charset="0"/>
                <a:ea typeface="Times New Roman"/>
                <a:cs typeface="Times New Roman" pitchFamily="18" charset="0"/>
              </a:rPr>
              <a:t>гаджетов для здоровья</a:t>
            </a:r>
            <a:endParaRPr lang="ru-RU" sz="28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895350">
              <a:lnSpc>
                <a:spcPct val="115000"/>
              </a:lnSpc>
              <a:spcAft>
                <a:spcPts val="0"/>
              </a:spcAft>
            </a:pPr>
            <a:endParaRPr lang="ru-RU" sz="2000" b="1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1616075"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1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Нагрузка на зрение.</a:t>
            </a:r>
          </a:p>
          <a:p>
            <a:pPr marL="1616075"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Пониженный тонус мышц.</a:t>
            </a:r>
          </a:p>
          <a:p>
            <a:pPr marL="1616075">
              <a:lnSpc>
                <a:spcPct val="115000"/>
              </a:lnSpc>
              <a:spcAft>
                <a:spcPts val="0"/>
              </a:spcAft>
              <a:tabLst>
                <a:tab pos="628650" algn="l"/>
              </a:tabLst>
            </a:pP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Ущерб для эмоционального </a:t>
            </a: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р</a:t>
            </a:r>
            <a:r>
              <a:rPr lang="ru-RU" sz="2400" b="1" dirty="0" smtClean="0">
                <a:solidFill>
                  <a:srgbClr val="002060"/>
                </a:solidFill>
                <a:latin typeface="Times New Roman"/>
                <a:ea typeface="Times New Roman"/>
                <a:cs typeface="Arial" panose="020B0604020202020204" pitchFamily="34" charset="0"/>
              </a:rPr>
              <a:t>азвития</a:t>
            </a:r>
            <a:r>
              <a:rPr lang="ru-RU" sz="2000" b="1" dirty="0" smtClean="0">
                <a:latin typeface="Times New Roman"/>
                <a:ea typeface="Times New Roman"/>
              </a:rPr>
              <a:t>.</a:t>
            </a:r>
            <a:endParaRPr lang="ru-RU" sz="2000" b="1" dirty="0">
              <a:effectLst/>
              <a:latin typeface="Times New Roman"/>
              <a:ea typeface="Times New Roman"/>
            </a:endParaRPr>
          </a:p>
        </p:txBody>
      </p:sp>
      <p:pic>
        <p:nvPicPr>
          <p:cNvPr id="7170" name="Picture 2" descr="C:\Documents and Settings\malyginais\Мои документы\мое\ШКОЛА\Конференция к юбилею школы\Картинки для презентации\vred-plansheta-dlia-rebenk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47" y="857582"/>
            <a:ext cx="8352928" cy="5721269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8970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Documents and Settings\malyginais\Мои документы\мое\ШКОЛА\Конференция к юбилею школы\Картинки для презентации\16fa38c002de4e7e2dd571acd23995c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5217048"/>
            <a:ext cx="2376264" cy="15258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C:\Documents and Settings\malyginais\Мои документы\мое\ШКОЛА\Конференция к юбилею школы\Картинки для презентации\678bb4920615cd8825319908fb63bbd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869160"/>
            <a:ext cx="2736303" cy="18899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40184" y="116632"/>
            <a:ext cx="862704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Что поможет избежать зависимости? 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Прогулки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игры, обсуждение интересных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вопросов, посещение музеев,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походы в кино или кафе, общение с друзьями — совместное времяпрепровождение.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Помните про родительский контроль, так как, несмотря на договоренность, дошкольники часто забываются и могут использовать гаджеты, смотреть телевизор дольше, чем положено.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Домашние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животные благотворно повлияют на формирование у ребенка чувства ответственности,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научат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заботиться о других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Сокращение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времени работы с устройством - давайте поручения, просите участия ребенка в делах, делая акцент на том, что без него с ними справиться трудно.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Будьте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примером для своих детей. Не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хватайтесь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за телефон каждую свободную минутку, чтобы посмотреть, что новенького появилось в социальных сетях. А за пару часов до сна вообще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выключайте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убирайте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все гаджеты подальше. </a:t>
            </a:r>
          </a:p>
        </p:txBody>
      </p:sp>
    </p:spTree>
    <p:extLst>
      <p:ext uri="{BB962C8B-B14F-4D97-AF65-F5344CB8AC3E}">
        <p14:creationId xmlns:p14="http://schemas.microsoft.com/office/powerpoint/2010/main" val="2886685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89989" y="188640"/>
            <a:ext cx="8208912" cy="108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288" algn="ctr">
              <a:lnSpc>
                <a:spcPct val="115000"/>
              </a:lnSpc>
              <a:spcAft>
                <a:spcPts val="0"/>
              </a:spcAft>
            </a:pP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Рекомендуемая продолжительность пребывание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ребенка у монитора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</a:p>
        </p:txBody>
      </p:sp>
      <p:pic>
        <p:nvPicPr>
          <p:cNvPr id="5123" name="Picture 3" descr="C:\Documents and Settings\malyginais\Мои документы\мое\ШКОЛА\Конференция к юбилею школы\Картинки для презентации\6a43142c9c12399dde2ca6e3bea002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1429" y="4223786"/>
            <a:ext cx="3384376" cy="23762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7544" y="1412776"/>
            <a:ext cx="8208912" cy="25301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дети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4-5 лет — не более 15 минут;</a:t>
            </a:r>
          </a:p>
          <a:p>
            <a:pPr lvl="0" algn="ctr">
              <a:lnSpc>
                <a:spcPct val="115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6 лет — 20 минут;</a:t>
            </a:r>
          </a:p>
          <a:p>
            <a:pPr lvl="0" algn="ctr">
              <a:lnSpc>
                <a:spcPct val="115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7- 9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лет — 30 минут;</a:t>
            </a:r>
          </a:p>
          <a:p>
            <a:pPr lvl="0" algn="ctr">
              <a:lnSpc>
                <a:spcPct val="115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10-12 лет — 40 минут;</a:t>
            </a:r>
          </a:p>
          <a:p>
            <a:pPr lvl="0" algn="ctr">
              <a:lnSpc>
                <a:spcPct val="115000"/>
              </a:lnSpc>
              <a:spcAft>
                <a:spcPts val="0"/>
              </a:spcAft>
              <a:buSzPts val="1000"/>
              <a:tabLst>
                <a:tab pos="457200" algn="l"/>
              </a:tabLst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13-14 лет — 50 минут.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8912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2347</TotalTime>
  <Words>364</Words>
  <Application>Microsoft Office PowerPoint</Application>
  <PresentationFormat>Экран (4:3)</PresentationFormat>
  <Paragraphs>49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Воздушный поток</vt:lpstr>
      <vt:lpstr>Родительская гостиная  « Современные дети и гаджеты»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Euroset</dc:creator>
  <cp:lastModifiedBy>User</cp:lastModifiedBy>
  <cp:revision>50</cp:revision>
  <dcterms:modified xsi:type="dcterms:W3CDTF">2024-04-03T07:34:29Z</dcterms:modified>
</cp:coreProperties>
</file>